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embeddedFontLst>
    <p:embeddedFont>
      <p:font typeface="Plus Jakarta Sans" pitchFamily="34" charset="0"/>
      <p:regular r:id="rId37"/>
      <p:bold r:id="rId38"/>
    </p:embeddedFont>
    <p:embeddedFont>
      <p:font typeface="Amiri" panose="00000500000000000000" pitchFamily="18" charset="0"/>
      <p:regular r:id="rId39"/>
      <p:bold r:id="rId4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37" Type="http://schemas.openxmlformats.org/officeDocument/2006/relationships/font" Target="fonts/font1.fntdata"/><Relationship Id="rId38" Type="http://schemas.openxmlformats.org/officeDocument/2006/relationships/font" Target="fonts/font2.fntdata"/><Relationship Id="rId39" Type="http://schemas.openxmlformats.org/officeDocument/2006/relationships/font" Target="fonts/font3.fntdata"/><Relationship Id="rId40"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Salam pembuka, terima kasih kepada Kepala UPT Pengembangan Bahasa dan panitia. Perkenalkan diri singkat, lalu sampaikan bahwa dua sesi ini akan menjadi bekal langsung untuk group discussion malam ini dan micro teaching besok pagi.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Tunjukkan bahwa sesi narasumber (kartu gelap) bukan berdiri sendiri. Apa yang dibahas sore dan malam ini langsung dipakai peserta saat group discussion dan micro teaching.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Minta peserta menulis satu masalah konkret, bukan keluhan umum. Contoh: mahasiswa takut bicara, tugas menulis disalin dari AI, kelas dengan kemampuan sangat beragam. Baca beberapa jawaban dengan suara keras. Simpan Padlet ini, karena di akhir Sesi II salah satu masalah akan didemokan sampai menjadi lesson plan, dan panitia bisa memakainya untuk group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Tekankan bahwa kompetensi digital bukan kompetensi terpisah yang berdiri sendiri. Teknologi baru bernilai bila memperkuat dua kompetensi lainnya. Tanyakan: dari tiga ini, mana yang paling sering Anda kembangkan, mana yang paling jarang?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Tekankan bahwa pelatihan dua hari ini hanya satu titik dalam siklus. Dampak nyata muncul bila dosen kembali ke kelas, mencoba, mengumpulkan data, lalu membagikan hasilnya. Hubungkan dengan kegiatan acara: group discussion malam ini adalah langkah refleksi dan inovasi, micro teaching besok adalah uji coba pertama. Bila ada, sisipkan satu cerita pengalaman Anda sendiri melalui siklus 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TPACK dari Mishra dan Koehler membantu peserta melihat bahwa pertanyaan pertama bukan "aplikasi apa yang dipakai", tetapi "masalah belajar apa yang ingin diselesaikan". Minta peserta memikirkan satu kegiatan kelas mereka dan memetakan unsur C, P, dan T-nya.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Biarkan hening sejenak setelah slide ini muncul. Tanyakan berapa peserta yang pernah curiga tugas mahasiswanya dibuat AI. Arahkan diskusi dari "bagaimana melarang" ke "apa tujuan belajar yang ingin dicapai dan bagaimana membuktikannya".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JAWABAN: Esai B adalah tulisan mahasiswa baru (cuplikan, nama dan alamat sudah dihapus); Esai A dibuat AI dengan topik dan data yang sama. Petunjuk dari Esai B: kalimat pendek dan berulang (أنا ... أنا ... أنا), pola تخرجت diulang tanpa kata sambung, ejaan جاوى (seharusnya جاوة), keterangan berlebihan ميلادية (من الميلاد), istilah بستان الأطفال (lazimnya روضة الأطفال), salah preposisi التحقت في (seharusnya التحقت بـ), dan الجامعة المالانج yang memakai alif-lam ganda dalam idhafah (seharusnya جامعة مالانج الحكومية). Petunjuk dari Esai A: rapi tanpa kesalahan, memakai penghubung (ثم، لأن), dan menambahkan alasan serta cita-cita yang tidak ada di data asli. Pertanyaan diskusi: kesalahan di Esai B justru menunjukkan tahap belajar mahasiswa, sehingga bisa menjadi bahan umpan balik. Bagaimana tugas perkenalan diri dirancang agar dosen tetap melihat kemampuan asli mahasiswa, misalnya ditulis tangan di kelas seperti tulisan asli 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Minta peserta memilih satu tugas di mata kuliahnya yang paling rawan dikerjakan AI, lalu pilih satu dari empat cara ini untuk mendesain ulangnya. Prompt untuk mendesain ulang tugas ada di bagian C prompt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Rangkum Sesi I dalam satu kalimat ini. Ingatkan peserta untuk mengisi daya laptop dan memastikan bisa login ke gemini.google.com sebelum Sesi 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Pastikan semua peserta sudah login. Bagikan shortlink atau QR prompt bank sebelum mulai. Bila wifi lambat, gunakan rekaman layar cadangan untuk setiap 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orientasi. Tujuh fitur pertama dibahas satu per satu di slide berikutnya; NotebookLM dibahas di Stasiun 3. Malam ini praktik difokuskan pada Gems, Canvas, dan Guided Learning; fitur lain cukup didemokan.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Gems adalah fitur yang paling cepat memberi manfaat bagi dosen. Tunjukkan satu Gem yang sudah jadi, lalu buka pengaturannya agar peserta melihat instruksi dan file Knowledge di dalamnya.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minta Canvas membuat game kosakata 10 kata, lalu minta satu perubahan kecil. Peserta biasanya terkesan karena aplikasi langsung bisa dicoba.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Kaitkan dengan slide publikasi: Deep Research membantu langkah awal kajian pustaka, tetapi analisis dan sitasi tetap tanggung jawab penulis. Siapkan satu laporan yang sudah jadi karena prosesnya lama.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 ini sejalan dengan prinsip Sesi I: AI mendukung proses belajar, bukan menggantikannya. Demo dengan satu kaidah, misalnya perbedaan fi'il madhi dan mudhari' atau present perfect.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langsung dari ponsel yang disambungkan ke proyektor. Minta satu peserta bercakap singkat dalam bahasa Inggris atau Arab dengan Gemini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Tunjukkan contoh gambar berseri empat panel untuk latihan bercerita. Ingatkan juga soal hak cipta dan etika: jangan membuat gambar tokoh nyata atau logo.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Fitur ini untuk administrasi dosen, bukan untuk mahasiswa. Bila akun kampus peserta belum mendukung, cukup tunjukkan sebagai wawasan dan contoh, tanpa praktik.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Tegaskan bahwa malam ini kita praktik dengan Gemini, tetapi semua prompt di prompt bank dan rumus empat unsur juga bisa dipakai di ChatGPT dan Claude. Peserta yang sudah terbiasa dengan alat lain tidak perlu pindah; yang penting adalah keputusan pedagogisnya. Cek ulang nama fitur dan ketersediaannya di akun gratis sebelum tampil.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langsung: ketik prompt yang hanya berisi tugas ("buat dialog bahasa Arab"), lalu bandingkan dengan prompt empat unsur. Tunjukkan bahwa perbaikan bisa dilakukan lewat percakapan lanjutan, misalnya "buat lebih pendek" atau "tambahkan harakat".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Beri waktu 10 menit. Minta peserta bahasa Arab memakai prompt versi Arab di prompt bank. Tantang peserta: periksa apakah teks benar-benar sesuai level, dan temukan satu kesalahan atau kejanggalan dalam teks hasil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membuat Gem Partner Percakapan dalam 3 menit, lalu uji dengan percakapan singkat. Tekankan aturan "tidak menulis ulang" pada Gem umpan balik: inilah cara AI mendukung latihan, bukan menggantikannya, sesuai prinsip Sesi 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Jelaskan empat unsur instruksi Gem. Bagian Aturan paling menentukan perilaku Gem, jadi tulis dengan tegas apa yang boleh dan tidak boleh. Di Knowledge, unggah buku ajar atau daftar mufradat agar Gem menjawab sesuai materi kuliah. Setelah disimpan, Gem bisa dibagikan seperti berbagi file Google Drive.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Beri peserta kebebasan memilih Gem sesuai mata kuliahnya. Empat Gem pertama sudah ada instruksinya di prompt bank bagian B. Untuk Penerjemah Kritis dan Asisten RPS, tantang peserta menulis instruksinya sendiri dengan anatomi Peran, Tujuan, Aturan, Format. Minta dua atau tiga peserta mendemokan Gem buatannya.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Canvas: minta Gemini membuat game kosakata bahasa Arab bertema anggota tubuh, lalu tunjukkan cara membagikannya ke mahasiswa. Untuk NotebookLM, siapkan satu PDF materi sebelumnya agar Audio Overview sudah jadi, karena proses pembuatannya butuh beberapa menit.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akun Google Workspace for Education kampus bila tersedia, karena datanya tidak dipakai untuk melatih model. Ajak peserta menyusun pernyataan penggunaan AI untuk RPS mereka dengan prompt di bagian C prompt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Pilih satu masalah dari Padlet yang paling banyak disebut. Jalankan empat prompt bagian E secara berurutan dalam satu percakapan Gemini di depan peserta. Tunjukkan bahwa hasil AI tetap perlu disunting: minta peserta menunjuk satu bagian lesson plan yang tidak realistis untuk kelas mereka.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Bagian ini memakai pengalaman Anda sebagai pengelola jurnal. Ceritakan satu atau dua contoh nyata (tanpa menyebut nama penulis) tentang naskah yang ditolak dan naskah yang akhirnya terbit setelah revisi. Tekankan bahwa inovasi yang mereka rancang malam ini sudah merupakan bahan awal artikel bila didokumentasikan dengan baik. Prompt Deep Research di bagian D prompt bank bisa membantu memetakan research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Minta 3–4 peserta menjawab secara lisan. Tutup dengan menyerahkan forum kepada panitia untuk group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3E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474960"/>
          </a:xfrm>
          <a:prstGeom prst="rect">
            <a:avLst/>
          </a:prstGeom>
          <a:noFill/>
          <a:ln/>
        </p:spPr>
        <p:txBody>
          <a:bodyPr wrap="square" lIns="0" tIns="0" rIns="0" bIns="0" rtlCol="0" anchor="t"/>
          <a:lstStyle>
            <a:lvl1pPr algn="l" indent="0" marL="0">
              <a:lnSpc>
                <a:spcPct val="115000"/>
              </a:lnSpc>
              <a:buNone/>
              <a:defRPr lang="en-US" sz="3400" dirty="0">
                <a:solidFill>
                  <a:srgbClr val="1B2A30"/>
                </a:solidFill>
                <a:latin typeface="Plus Jakarta Sans" pitchFamily="34" charset="0"/>
                <a:ea typeface="Plus Jakarta Sans" pitchFamily="34" charset="-122"/>
                <a:cs typeface="Plus Jakarta Sans" pitchFamily="34" charset="-120"/>
              </a:defRPr>
            </a:lvl1pPr>
          </a:lstStyle>
          <a:p>
            <a:pPr algn="l" indent="0" marL="0">
              <a:lnSpc>
                <a:spcPct val="115000"/>
              </a:lnSpc>
              <a:buNone/>
            </a:pPr>
            <a:endParaRPr lang="en-US" sz="3400" dirty="0"/>
          </a:p>
        </p:txBody>
      </p:sp>
      <p:sp>
        <p:nvSpPr>
          <p:cNvPr id="3" name="Text Placeholder 2"/>
          <p:cNvSpPr/>
          <p:nvPr>
            <p:ph idx="101" type="body"/>
          </p:nvPr>
        </p:nvSpPr>
        <p:spPr>
          <a:xfrm>
            <a:off x="812800" y="1907480"/>
            <a:ext cx="10566400" cy="4137720"/>
          </a:xfrm>
          <a:prstGeom prst="rect">
            <a:avLst/>
          </a:prstGeom>
          <a:noFill/>
          <a:ln/>
        </p:spPr>
        <p:txBody>
          <a:bodyPr wrap="square" lIns="0" tIns="0" rIns="0" bIns="0" rtlCol="0" anchor="t"/>
          <a:lstStyle>
            <a:lvl1pPr algn="l" indent="0" marL="0">
              <a:lnSpc>
                <a:spcPct val="140000"/>
              </a:lnSpc>
              <a:buNone/>
              <a:defRPr lang="en-US" sz="1600" dirty="0">
                <a:solidFill>
                  <a:srgbClr val="1B2A30"/>
                </a:solidFill>
                <a:latin typeface="Plus Jakarta Sans" pitchFamily="34" charset="0"/>
                <a:ea typeface="Plus Jakarta Sans" pitchFamily="34" charset="-122"/>
                <a:cs typeface="Plus Jakarta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3E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474960"/>
          </a:xfrm>
          <a:prstGeom prst="rect">
            <a:avLst/>
          </a:prstGeom>
          <a:noFill/>
          <a:ln/>
        </p:spPr>
        <p:txBody>
          <a:bodyPr wrap="square" lIns="0" tIns="0" rIns="0" bIns="0" rtlCol="0" anchor="t"/>
          <a:lstStyle>
            <a:lvl1pPr algn="l" indent="0" marL="0">
              <a:lnSpc>
                <a:spcPct val="115000"/>
              </a:lnSpc>
              <a:buNone/>
              <a:defRPr lang="en-US" sz="3400" dirty="0">
                <a:solidFill>
                  <a:srgbClr val="1B2A30"/>
                </a:solidFill>
                <a:latin typeface="Plus Jakarta Sans" pitchFamily="34" charset="0"/>
                <a:ea typeface="Plus Jakarta Sans" pitchFamily="34" charset="-122"/>
                <a:cs typeface="Plus Jakarta Sans" pitchFamily="34" charset="-120"/>
              </a:defRPr>
            </a:lvl1pPr>
          </a:lstStyle>
          <a:p>
            <a:pPr algn="l" indent="0" marL="0">
              <a:lnSpc>
                <a:spcPct val="115000"/>
              </a:lnSpc>
              <a:buNone/>
            </a:pPr>
            <a:endParaRPr lang="en-US" sz="3400" dirty="0"/>
          </a:p>
        </p:txBody>
      </p:sp>
      <p:sp>
        <p:nvSpPr>
          <p:cNvPr id="3" name="Text Placeholder 2"/>
          <p:cNvSpPr/>
          <p:nvPr>
            <p:ph idx="101" type="body"/>
          </p:nvPr>
        </p:nvSpPr>
        <p:spPr>
          <a:xfrm>
            <a:off x="812800" y="1907480"/>
            <a:ext cx="10566400" cy="4137720"/>
          </a:xfrm>
          <a:prstGeom prst="rect">
            <a:avLst/>
          </a:prstGeom>
          <a:noFill/>
          <a:ln/>
        </p:spPr>
        <p:txBody>
          <a:bodyPr wrap="square" lIns="0" tIns="0" rIns="0" bIns="0" rtlCol="0" anchor="t"/>
          <a:lstStyle>
            <a:lvl1pPr algn="l" indent="0" marL="0">
              <a:lnSpc>
                <a:spcPct val="140000"/>
              </a:lnSpc>
              <a:buNone/>
              <a:defRPr lang="en-US" sz="1600" dirty="0">
                <a:solidFill>
                  <a:srgbClr val="1B2A30"/>
                </a:solidFill>
                <a:latin typeface="Plus Jakarta Sans" pitchFamily="34" charset="0"/>
                <a:ea typeface="Plus Jakarta Sans" pitchFamily="34" charset="-122"/>
                <a:cs typeface="Plus Jakarta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2.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gemini.google.com/gems/" TargetMode="External"/><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gemini.google.com/gems/" TargetMode="External"/><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2.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303A"/>
        </a:solidFill>
      </p:bgPr>
    </p:bg>
    <p:spTree>
      <p:nvGrpSpPr>
        <p:cNvPr id="1" name=""/>
        <p:cNvGrpSpPr/>
        <p:nvPr/>
      </p:nvGrpSpPr>
      <p:grpSpPr>
        <a:xfrm>
          <a:off x="0" y="0"/>
          <a:ext cx="0" cy="0"/>
          <a:chOff x="0" y="0"/>
          <a:chExt cx="0" cy="0"/>
        </a:xfrm>
      </p:grpSpPr>
      <p:sp>
        <p:nvSpPr>
          <p:cNvPr id="2" name="Text 0"/>
          <p:cNvSpPr/>
          <p:nvPr/>
        </p:nvSpPr>
        <p:spPr>
          <a:xfrm>
            <a:off x="812800" y="812800"/>
            <a:ext cx="10883392" cy="25653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E8955A"/>
                </a:solidFill>
                <a:latin typeface="Plus Jakarta Sans" pitchFamily="34" charset="0"/>
                <a:ea typeface="Plus Jakarta Sans" pitchFamily="34" charset="-122"/>
                <a:cs typeface="Plus Jakarta Sans" pitchFamily="34" charset="-120"/>
              </a:rPr>
              <a:t>PENGUATAN KOMPETENSI PROFESIONAL DOSEN BAHASA ASING 2026</a:t>
            </a:r>
            <a:endParaRPr lang="en-US" sz="1300" dirty="0"/>
          </a:p>
        </p:txBody>
      </p:sp>
      <p:sp>
        <p:nvSpPr>
          <p:cNvPr id="3" name="Text 1"/>
          <p:cNvSpPr/>
          <p:nvPr>
            <p:ph type="title"/>
          </p:nvPr>
        </p:nvSpPr>
        <p:spPr>
          <a:xfrm>
            <a:off x="812800" y="1784350"/>
            <a:ext cx="9810750" cy="2164953"/>
          </a:xfrm>
          <a:prstGeom prst="rect">
            <a:avLst/>
          </a:prstGeom>
          <a:noFill/>
          <a:ln/>
        </p:spPr>
        <p:txBody>
          <a:bodyPr wrap="square" lIns="0" tIns="0" rIns="0" bIns="0" rtlCol="0" anchor="t">
            <a:normAutofit/>
          </a:bodyPr>
          <a:lstStyle/>
          <a:p>
            <a:pPr algn="l" indent="0" marL="0">
              <a:lnSpc>
                <a:spcPts val="5616"/>
              </a:lnSpc>
              <a:buNone/>
            </a:pPr>
            <a:r>
              <a:rPr lang="en-US" sz="5200" b="1" i="0" dirty="0">
                <a:solidFill>
                  <a:srgbClr val="F6F3EC"/>
                </a:solidFill>
                <a:latin typeface="Plus Jakarta Sans" pitchFamily="34" charset="0"/>
                <a:ea typeface="Plus Jakarta Sans" pitchFamily="34" charset="-122"/>
                <a:cs typeface="Plus Jakarta Sans" pitchFamily="34" charset="-120"/>
              </a:rPr>
              <a:t>Professional Development for Quality Language Education</a:t>
            </a:r>
            <a:endParaRPr lang="en-US" sz="5200" dirty="0"/>
          </a:p>
        </p:txBody>
      </p:sp>
      <p:sp>
        <p:nvSpPr>
          <p:cNvPr id="4" name="Text 2"/>
          <p:cNvSpPr/>
          <p:nvPr/>
        </p:nvSpPr>
        <p:spPr>
          <a:xfrm>
            <a:off x="812800" y="4127103"/>
            <a:ext cx="10883392"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E8955A"/>
                </a:solidFill>
                <a:latin typeface="Plus Jakarta Sans" pitchFamily="34" charset="0"/>
                <a:ea typeface="Plus Jakarta Sans" pitchFamily="34" charset="-122"/>
                <a:cs typeface="Plus Jakarta Sans" pitchFamily="34" charset="-120"/>
              </a:rPr>
              <a:t>Strengthening Lecturer Competence and Innovation</a:t>
            </a:r>
            <a:endParaRPr lang="en-US" sz="2200" dirty="0"/>
          </a:p>
        </p:txBody>
      </p:sp>
      <p:sp>
        <p:nvSpPr>
          <p:cNvPr id="5" name="Shape 3"/>
          <p:cNvSpPr/>
          <p:nvPr/>
        </p:nvSpPr>
        <p:spPr>
          <a:xfrm>
            <a:off x="812800" y="5270500"/>
            <a:ext cx="10566400" cy="0"/>
          </a:xfrm>
          <a:prstGeom prst="line">
            <a:avLst/>
          </a:prstGeom>
          <a:noFill/>
          <a:ln w="12700">
            <a:solidFill>
              <a:srgbClr val="3D5C66"/>
            </a:solidFill>
            <a:prstDash val="solid"/>
          </a:ln>
        </p:spPr>
      </p:sp>
      <p:sp>
        <p:nvSpPr>
          <p:cNvPr id="6" name="Text 4"/>
          <p:cNvSpPr/>
          <p:nvPr/>
        </p:nvSpPr>
        <p:spPr>
          <a:xfrm>
            <a:off x="812800" y="5485160"/>
            <a:ext cx="3823037"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6F3EC"/>
                </a:solidFill>
                <a:latin typeface="Plus Jakarta Sans" pitchFamily="34" charset="0"/>
                <a:ea typeface="Plus Jakarta Sans" pitchFamily="34" charset="-122"/>
                <a:cs typeface="Plus Jakarta Sans" pitchFamily="34" charset="-120"/>
              </a:rPr>
              <a:t>Dr. Moch. Wahib Dariyadi, M.Pd.</a:t>
            </a:r>
            <a:endParaRPr lang="en-US" sz="1600" dirty="0"/>
          </a:p>
        </p:txBody>
      </p:sp>
      <p:sp>
        <p:nvSpPr>
          <p:cNvPr id="7" name="Text 5"/>
          <p:cNvSpPr/>
          <p:nvPr/>
        </p:nvSpPr>
        <p:spPr>
          <a:xfrm>
            <a:off x="812800" y="5820420"/>
            <a:ext cx="3281440"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D2"/>
                </a:solidFill>
                <a:latin typeface="Plus Jakarta Sans" pitchFamily="34" charset="0"/>
                <a:ea typeface="Plus Jakarta Sans" pitchFamily="34" charset="-122"/>
                <a:cs typeface="Plus Jakarta Sans" pitchFamily="34" charset="-120"/>
              </a:rPr>
              <a:t>Universitas Negeri Malang</a:t>
            </a:r>
            <a:endParaRPr lang="en-US" sz="1300" dirty="0"/>
          </a:p>
        </p:txBody>
      </p:sp>
      <p:sp>
        <p:nvSpPr>
          <p:cNvPr id="8" name="Text 6"/>
          <p:cNvSpPr/>
          <p:nvPr/>
        </p:nvSpPr>
        <p:spPr>
          <a:xfrm>
            <a:off x="6408420" y="5589290"/>
            <a:ext cx="4970780" cy="487660"/>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C9D3D2"/>
                </a:solidFill>
                <a:latin typeface="Plus Jakarta Sans" pitchFamily="34" charset="0"/>
                <a:ea typeface="Plus Jakarta Sans" pitchFamily="34" charset="-122"/>
                <a:cs typeface="Plus Jakarta Sans" pitchFamily="34" charset="-120"/>
              </a:rPr>
              <a:t>UPT Pengembangan Bahasa UIN KHAS Jember</a:t>
            </a:r>
            <a:endParaRPr lang="en-US" sz="1300" dirty="0"/>
          </a:p>
          <a:p>
            <a:pPr algn="r" indent="0" marL="0">
              <a:lnSpc>
                <a:spcPts val="1820"/>
              </a:lnSpc>
              <a:buNone/>
            </a:pPr>
            <a:r>
              <a:rPr lang="en-US" sz="1300" dirty="0">
                <a:solidFill>
                  <a:srgbClr val="C9D3D2"/>
                </a:solidFill>
                <a:latin typeface="Plus Jakarta Sans" pitchFamily="34" charset="0"/>
                <a:ea typeface="Plus Jakarta Sans" pitchFamily="34" charset="-122"/>
                <a:cs typeface="Plus Jakarta Sans" pitchFamily="34" charset="-120"/>
              </a:rPr>
              <a:t>Grand Padis Hotel Bondowoso, 22 Oktober 2026</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ALUR KEGIATAN</a:t>
            </a:r>
            <a:endParaRPr lang="en-US" sz="1200" dirty="0"/>
          </a:p>
        </p:txBody>
      </p:sp>
      <p:sp>
        <p:nvSpPr>
          <p:cNvPr id="3" name="Text 1"/>
          <p:cNvSpPr/>
          <p:nvPr>
            <p:ph type="title"/>
          </p:nvPr>
        </p:nvSpPr>
        <p:spPr>
          <a:xfrm>
            <a:off x="812800" y="1127720"/>
            <a:ext cx="10883392" cy="97532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Dua sesi ini menjadi bekal untuk dua kegiatan berikutnya</a:t>
            </a:r>
            <a:endParaRPr lang="en-US" sz="3400" dirty="0"/>
          </a:p>
        </p:txBody>
      </p:sp>
      <p:sp>
        <p:nvSpPr>
          <p:cNvPr id="4" name="Shape 2"/>
          <p:cNvSpPr/>
          <p:nvPr/>
        </p:nvSpPr>
        <p:spPr>
          <a:xfrm>
            <a:off x="812800" y="2484041"/>
            <a:ext cx="2495550" cy="1963291"/>
          </a:xfrm>
          <a:prstGeom prst="roundRect">
            <a:avLst>
              <a:gd name="adj" fmla="val 6469"/>
            </a:avLst>
          </a:prstGeom>
          <a:solidFill>
            <a:srgbClr val="13303A"/>
          </a:solidFill>
          <a:ln/>
        </p:spPr>
      </p:sp>
      <p:sp>
        <p:nvSpPr>
          <p:cNvPr id="5" name="Text 3"/>
          <p:cNvSpPr/>
          <p:nvPr/>
        </p:nvSpPr>
        <p:spPr>
          <a:xfrm>
            <a:off x="1066800" y="2738041"/>
            <a:ext cx="2047176"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E8955A"/>
                </a:solidFill>
                <a:latin typeface="Plus Jakarta Sans" pitchFamily="34" charset="0"/>
                <a:ea typeface="Plus Jakarta Sans" pitchFamily="34" charset="-122"/>
                <a:cs typeface="Plus Jakarta Sans" pitchFamily="34" charset="-120"/>
              </a:rPr>
              <a:t>Kamis 16.00</a:t>
            </a:r>
            <a:endParaRPr lang="en-US" sz="1300" dirty="0"/>
          </a:p>
        </p:txBody>
      </p:sp>
      <p:sp>
        <p:nvSpPr>
          <p:cNvPr id="6" name="Text 4"/>
          <p:cNvSpPr/>
          <p:nvPr/>
        </p:nvSpPr>
        <p:spPr>
          <a:xfrm>
            <a:off x="1066800" y="3070771"/>
            <a:ext cx="204717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6F3EC"/>
                </a:solidFill>
                <a:latin typeface="Plus Jakarta Sans" pitchFamily="34" charset="0"/>
                <a:ea typeface="Plus Jakarta Sans" pitchFamily="34" charset="-122"/>
                <a:cs typeface="Plus Jakarta Sans" pitchFamily="34" charset="-120"/>
              </a:rPr>
              <a:t>Sesi I</a:t>
            </a:r>
            <a:endParaRPr lang="en-US" sz="1800" dirty="0"/>
          </a:p>
        </p:txBody>
      </p:sp>
      <p:sp>
        <p:nvSpPr>
          <p:cNvPr id="7" name="Text 5"/>
          <p:cNvSpPr/>
          <p:nvPr/>
        </p:nvSpPr>
        <p:spPr>
          <a:xfrm>
            <a:off x="1066800" y="3446661"/>
            <a:ext cx="2047176"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FE6E4"/>
                </a:solidFill>
                <a:latin typeface="Plus Jakarta Sans" pitchFamily="34" charset="0"/>
                <a:ea typeface="Plus Jakarta Sans" pitchFamily="34" charset="-122"/>
                <a:cs typeface="Plus Jakarta Sans" pitchFamily="34" charset="-120"/>
              </a:rPr>
              <a:t>Refleksi, kompetensi dosen, dan asesmen di era AI</a:t>
            </a:r>
            <a:endParaRPr lang="en-US" sz="1400" dirty="0"/>
          </a:p>
        </p:txBody>
      </p:sp>
      <p:sp>
        <p:nvSpPr>
          <p:cNvPr id="8" name="Shape 6"/>
          <p:cNvSpPr/>
          <p:nvPr/>
        </p:nvSpPr>
        <p:spPr>
          <a:xfrm>
            <a:off x="3486150" y="2484041"/>
            <a:ext cx="2495550" cy="1963291"/>
          </a:xfrm>
          <a:prstGeom prst="roundRect">
            <a:avLst>
              <a:gd name="adj" fmla="val 6469"/>
            </a:avLst>
          </a:prstGeom>
          <a:solidFill>
            <a:srgbClr val="13303A"/>
          </a:solidFill>
          <a:ln/>
        </p:spPr>
      </p:sp>
      <p:sp>
        <p:nvSpPr>
          <p:cNvPr id="9" name="Text 7"/>
          <p:cNvSpPr/>
          <p:nvPr/>
        </p:nvSpPr>
        <p:spPr>
          <a:xfrm>
            <a:off x="3740150" y="2738041"/>
            <a:ext cx="2047176"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E8955A"/>
                </a:solidFill>
                <a:latin typeface="Plus Jakarta Sans" pitchFamily="34" charset="0"/>
                <a:ea typeface="Plus Jakarta Sans" pitchFamily="34" charset="-122"/>
                <a:cs typeface="Plus Jakarta Sans" pitchFamily="34" charset="-120"/>
              </a:rPr>
              <a:t>Kamis 19.00</a:t>
            </a:r>
            <a:endParaRPr lang="en-US" sz="1300" dirty="0"/>
          </a:p>
        </p:txBody>
      </p:sp>
      <p:sp>
        <p:nvSpPr>
          <p:cNvPr id="10" name="Text 8"/>
          <p:cNvSpPr/>
          <p:nvPr/>
        </p:nvSpPr>
        <p:spPr>
          <a:xfrm>
            <a:off x="3740150" y="3070771"/>
            <a:ext cx="204717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6F3EC"/>
                </a:solidFill>
                <a:latin typeface="Plus Jakarta Sans" pitchFamily="34" charset="0"/>
                <a:ea typeface="Plus Jakarta Sans" pitchFamily="34" charset="-122"/>
                <a:cs typeface="Plus Jakarta Sans" pitchFamily="34" charset="-120"/>
              </a:rPr>
              <a:t>Sesi II</a:t>
            </a:r>
            <a:endParaRPr lang="en-US" sz="1800" dirty="0"/>
          </a:p>
        </p:txBody>
      </p:sp>
      <p:sp>
        <p:nvSpPr>
          <p:cNvPr id="11" name="Text 9"/>
          <p:cNvSpPr/>
          <p:nvPr/>
        </p:nvSpPr>
        <p:spPr>
          <a:xfrm>
            <a:off x="3740150" y="3446661"/>
            <a:ext cx="2047176"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FE6E4"/>
                </a:solidFill>
                <a:latin typeface="Plus Jakarta Sans" pitchFamily="34" charset="0"/>
                <a:ea typeface="Plus Jakarta Sans" pitchFamily="34" charset="-122"/>
                <a:cs typeface="Plus Jakarta Sans" pitchFamily="34" charset="-120"/>
              </a:rPr>
              <a:t>Lab praktik AI untuk kelas bahasa</a:t>
            </a:r>
            <a:endParaRPr lang="en-US" sz="1400" dirty="0"/>
          </a:p>
        </p:txBody>
      </p:sp>
      <p:sp>
        <p:nvSpPr>
          <p:cNvPr id="12" name="Shape 10"/>
          <p:cNvSpPr/>
          <p:nvPr/>
        </p:nvSpPr>
        <p:spPr>
          <a:xfrm>
            <a:off x="6165850" y="2490391"/>
            <a:ext cx="2508250" cy="1950591"/>
          </a:xfrm>
          <a:prstGeom prst="roundRect">
            <a:avLst>
              <a:gd name="adj" fmla="val 6185"/>
            </a:avLst>
          </a:prstGeom>
          <a:solidFill>
            <a:srgbClr val="FFFFFF"/>
          </a:solidFill>
          <a:ln w="12700">
            <a:solidFill>
              <a:srgbClr val="D9D2C3"/>
            </a:solidFill>
            <a:prstDash val="solid"/>
          </a:ln>
        </p:spPr>
      </p:sp>
      <p:sp>
        <p:nvSpPr>
          <p:cNvPr id="13" name="Text 11"/>
          <p:cNvSpPr/>
          <p:nvPr/>
        </p:nvSpPr>
        <p:spPr>
          <a:xfrm>
            <a:off x="6426200" y="2750741"/>
            <a:ext cx="2047176"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A24F19"/>
                </a:solidFill>
                <a:latin typeface="Plus Jakarta Sans" pitchFamily="34" charset="0"/>
                <a:ea typeface="Plus Jakarta Sans" pitchFamily="34" charset="-122"/>
                <a:cs typeface="Plus Jakarta Sans" pitchFamily="34" charset="-120"/>
              </a:rPr>
              <a:t>Kamis 20.30</a:t>
            </a:r>
            <a:endParaRPr lang="en-US" sz="1300" dirty="0"/>
          </a:p>
        </p:txBody>
      </p:sp>
      <p:sp>
        <p:nvSpPr>
          <p:cNvPr id="14" name="Text 12"/>
          <p:cNvSpPr/>
          <p:nvPr/>
        </p:nvSpPr>
        <p:spPr>
          <a:xfrm>
            <a:off x="6426200" y="3083471"/>
            <a:ext cx="224155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Group discussion</a:t>
            </a:r>
            <a:endParaRPr lang="en-US" sz="1800" dirty="0"/>
          </a:p>
        </p:txBody>
      </p:sp>
      <p:sp>
        <p:nvSpPr>
          <p:cNvPr id="15" name="Text 13"/>
          <p:cNvSpPr/>
          <p:nvPr/>
        </p:nvSpPr>
        <p:spPr>
          <a:xfrm>
            <a:off x="6426200" y="3459361"/>
            <a:ext cx="2047176"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Masalah kelas nyata, solusi, dan lesson plan</a:t>
            </a:r>
            <a:endParaRPr lang="en-US" sz="1400" dirty="0"/>
          </a:p>
        </p:txBody>
      </p:sp>
      <p:sp>
        <p:nvSpPr>
          <p:cNvPr id="16" name="Shape 14"/>
          <p:cNvSpPr/>
          <p:nvPr/>
        </p:nvSpPr>
        <p:spPr>
          <a:xfrm>
            <a:off x="8864600" y="2490391"/>
            <a:ext cx="2508250" cy="1950591"/>
          </a:xfrm>
          <a:prstGeom prst="roundRect">
            <a:avLst>
              <a:gd name="adj" fmla="val 6185"/>
            </a:avLst>
          </a:prstGeom>
          <a:solidFill>
            <a:srgbClr val="FFFFFF"/>
          </a:solidFill>
          <a:ln w="12700">
            <a:solidFill>
              <a:srgbClr val="D9D2C3"/>
            </a:solidFill>
            <a:prstDash val="solid"/>
          </a:ln>
        </p:spPr>
      </p:sp>
      <p:sp>
        <p:nvSpPr>
          <p:cNvPr id="17" name="Text 15"/>
          <p:cNvSpPr/>
          <p:nvPr/>
        </p:nvSpPr>
        <p:spPr>
          <a:xfrm>
            <a:off x="9124950" y="2750741"/>
            <a:ext cx="2047176"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A24F19"/>
                </a:solidFill>
                <a:latin typeface="Plus Jakarta Sans" pitchFamily="34" charset="0"/>
                <a:ea typeface="Plus Jakarta Sans" pitchFamily="34" charset="-122"/>
                <a:cs typeface="Plus Jakarta Sans" pitchFamily="34" charset="-120"/>
              </a:rPr>
              <a:t>Jumat 07.30</a:t>
            </a:r>
            <a:endParaRPr lang="en-US" sz="1300" dirty="0"/>
          </a:p>
        </p:txBody>
      </p:sp>
      <p:sp>
        <p:nvSpPr>
          <p:cNvPr id="18" name="Text 16"/>
          <p:cNvSpPr/>
          <p:nvPr/>
        </p:nvSpPr>
        <p:spPr>
          <a:xfrm>
            <a:off x="9124950" y="3083471"/>
            <a:ext cx="204717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Micro teaching</a:t>
            </a:r>
            <a:endParaRPr lang="en-US" sz="1800" dirty="0"/>
          </a:p>
        </p:txBody>
      </p:sp>
      <p:sp>
        <p:nvSpPr>
          <p:cNvPr id="19" name="Text 17"/>
          <p:cNvSpPr/>
          <p:nvPr/>
        </p:nvSpPr>
        <p:spPr>
          <a:xfrm>
            <a:off x="9124950" y="3459361"/>
            <a:ext cx="2047176"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Praktik mengajar dan umpan balik sejawat</a:t>
            </a:r>
            <a:endParaRPr lang="en-US" sz="1400" dirty="0"/>
          </a:p>
        </p:txBody>
      </p:sp>
      <p:sp>
        <p:nvSpPr>
          <p:cNvPr id="20" name="Text 1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Penguatan Kompetensi Profesional Dosen Bahasa Asing 2026</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A9531B"/>
        </a:solidFill>
      </p:bgPr>
    </p:bg>
    <p:spTree>
      <p:nvGrpSpPr>
        <p:cNvPr id="1" name=""/>
        <p:cNvGrpSpPr/>
        <p:nvPr/>
      </p:nvGrpSpPr>
      <p:grpSpPr>
        <a:xfrm>
          <a:off x="0" y="0"/>
          <a:ext cx="0" cy="0"/>
          <a:chOff x="0" y="0"/>
          <a:chExt cx="0" cy="0"/>
        </a:xfrm>
      </p:grpSpPr>
      <p:sp>
        <p:nvSpPr>
          <p:cNvPr id="2" name="Text 0"/>
          <p:cNvSpPr/>
          <p:nvPr/>
        </p:nvSpPr>
        <p:spPr>
          <a:xfrm>
            <a:off x="812800" y="812800"/>
            <a:ext cx="10883392" cy="25653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FBE3CF"/>
                </a:solidFill>
                <a:latin typeface="Plus Jakarta Sans" pitchFamily="34" charset="0"/>
                <a:ea typeface="Plus Jakarta Sans" pitchFamily="34" charset="-122"/>
                <a:cs typeface="Plus Jakarta Sans" pitchFamily="34" charset="-120"/>
              </a:rPr>
              <a:t>AKTIVITAS PEMBUKA · 5 MENIT</a:t>
            </a:r>
            <a:endParaRPr lang="en-US" sz="1300" dirty="0"/>
          </a:p>
        </p:txBody>
      </p:sp>
      <p:sp>
        <p:nvSpPr>
          <p:cNvPr id="3" name="Text 1"/>
          <p:cNvSpPr/>
          <p:nvPr>
            <p:ph type="title"/>
          </p:nvPr>
        </p:nvSpPr>
        <p:spPr>
          <a:xfrm>
            <a:off x="812800" y="2787154"/>
            <a:ext cx="10464800" cy="1220192"/>
          </a:xfrm>
          <a:prstGeom prst="rect">
            <a:avLst/>
          </a:prstGeom>
          <a:noFill/>
          <a:ln/>
        </p:spPr>
        <p:txBody>
          <a:bodyPr wrap="square" lIns="0" tIns="0" rIns="0" bIns="0" rtlCol="0" anchor="t">
            <a:normAutofit/>
          </a:bodyPr>
          <a:lstStyle/>
          <a:p>
            <a:pPr algn="l" indent="0" marL="0">
              <a:lnSpc>
                <a:spcPts val="4704"/>
              </a:lnSpc>
              <a:buNone/>
            </a:pPr>
            <a:r>
              <a:rPr lang="en-US" sz="4200" b="1" i="0" dirty="0">
                <a:solidFill>
                  <a:srgbClr val="FBF6EF"/>
                </a:solidFill>
                <a:latin typeface="Plus Jakarta Sans" pitchFamily="34" charset="0"/>
                <a:ea typeface="Plus Jakarta Sans" pitchFamily="34" charset="-122"/>
                <a:cs typeface="Plus Jakarta Sans" pitchFamily="34" charset="-120"/>
              </a:rPr>
              <a:t>“Satu masalah di kelas bahasa saya yang paling sulit dipecahkan adalah …”</a:t>
            </a:r>
            <a:endParaRPr lang="en-US" sz="4200" dirty="0"/>
          </a:p>
        </p:txBody>
      </p:sp>
      <p:sp>
        <p:nvSpPr>
          <p:cNvPr id="4" name="Text 2"/>
          <p:cNvSpPr/>
          <p:nvPr/>
        </p:nvSpPr>
        <p:spPr>
          <a:xfrm>
            <a:off x="812800" y="5725170"/>
            <a:ext cx="689288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BF6EF"/>
                </a:solidFill>
                <a:latin typeface="Plus Jakarta Sans" pitchFamily="34" charset="0"/>
                <a:ea typeface="Plus Jakarta Sans" pitchFamily="34" charset="-122"/>
                <a:cs typeface="Plus Jakarta Sans" pitchFamily="34" charset="-120"/>
              </a:rPr>
              <a:t>Tulis jawaban Anda di Padlet: [tautan atau QR Padlet]</a:t>
            </a:r>
            <a:endParaRPr lang="en-US" sz="1800" dirty="0"/>
          </a:p>
        </p:txBody>
      </p:sp>
      <p:sp>
        <p:nvSpPr>
          <p:cNvPr id="5" name="Text 3"/>
          <p:cNvSpPr/>
          <p:nvPr/>
        </p:nvSpPr>
        <p:spPr>
          <a:xfrm>
            <a:off x="7978140" y="5796310"/>
            <a:ext cx="3401060" cy="274290"/>
          </a:xfrm>
          <a:prstGeom prst="rect">
            <a:avLst/>
          </a:prstGeom>
          <a:noFill/>
          <a:ln/>
        </p:spPr>
        <p:txBody>
          <a:bodyPr wrap="square" lIns="0" tIns="0" rIns="0" bIns="0" rtlCol="0" anchor="t">
            <a:normAutofit/>
          </a:bodyPr>
          <a:lstStyle/>
          <a:p>
            <a:pPr algn="r" indent="0" marL="0">
              <a:lnSpc>
                <a:spcPts val="1960"/>
              </a:lnSpc>
              <a:buNone/>
            </a:pPr>
            <a:r>
              <a:rPr lang="en-US" sz="1400" dirty="0">
                <a:solidFill>
                  <a:srgbClr val="FBE3CF"/>
                </a:solidFill>
                <a:latin typeface="Plus Jakarta Sans" pitchFamily="34" charset="0"/>
                <a:ea typeface="Plus Jakarta Sans" pitchFamily="34" charset="-122"/>
                <a:cs typeface="Plus Jakarta Sans" pitchFamily="34" charset="-120"/>
              </a:rPr>
              <a:t>Jawaban ini kita pakai lagi di Sesi II</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SESI I · KOMPETENSI</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Tiga kompetensi dosen bahasa hari ini</a:t>
            </a:r>
            <a:endParaRPr lang="en-US" sz="3400" dirty="0"/>
          </a:p>
        </p:txBody>
      </p:sp>
      <p:sp>
        <p:nvSpPr>
          <p:cNvPr id="4" name="Shape 2"/>
          <p:cNvSpPr/>
          <p:nvPr/>
        </p:nvSpPr>
        <p:spPr>
          <a:xfrm>
            <a:off x="812800" y="2009080"/>
            <a:ext cx="3386634" cy="1933575"/>
          </a:xfrm>
          <a:prstGeom prst="roundRect">
            <a:avLst>
              <a:gd name="adj" fmla="val 6568"/>
            </a:avLst>
          </a:prstGeom>
          <a:solidFill>
            <a:srgbClr val="FFFFFF"/>
          </a:solidFill>
          <a:ln/>
        </p:spPr>
      </p:sp>
      <p:sp>
        <p:nvSpPr>
          <p:cNvPr id="5" name="Shape 3"/>
          <p:cNvSpPr/>
          <p:nvPr/>
        </p:nvSpPr>
        <p:spPr>
          <a:xfrm>
            <a:off x="812800" y="2009080"/>
            <a:ext cx="3386634" cy="1933575"/>
          </a:xfrm>
          <a:custGeom>
            <a:avLst/>
            <a:gdLst/>
            <a:ahLst/>
            <a:cxnLst/>
            <a:rect l="l" t="t" r="r" b="b"/>
            <a:pathLst>
              <a:path w="3386634" h="1933575">
                <a:moveTo>
                  <a:pt x="0" y="127000"/>
                </a:moveTo>
                <a:lnTo>
                  <a:pt x="0" y="127000"/>
                </a:lnTo>
                <a:arcTo hR="127000" wR="127000" stAng="10800000" swAng="5400000"/>
                <a:lnTo>
                  <a:pt x="3259634" y="0"/>
                </a:lnTo>
                <a:arcTo hR="127000" wR="127000" stAng="16200000" swAng="5400000"/>
                <a:lnTo>
                  <a:pt x="3386634" y="127000"/>
                </a:lnTo>
                <a:arcTo hR="63500" wR="127000" stAng="0" swAng="-5400000"/>
                <a:lnTo>
                  <a:pt x="127000" y="63500"/>
                </a:lnTo>
                <a:arcTo hR="63500" wR="127000" stAng="16200000" swAng="-5400000"/>
                <a:close/>
              </a:path>
            </a:pathLst>
          </a:custGeom>
          <a:solidFill>
            <a:srgbClr val="2F7D74"/>
          </a:solidFill>
          <a:ln/>
        </p:spPr>
      </p:sp>
      <p:sp>
        <p:nvSpPr>
          <p:cNvPr id="6" name="Text 4"/>
          <p:cNvSpPr/>
          <p:nvPr/>
        </p:nvSpPr>
        <p:spPr>
          <a:xfrm>
            <a:off x="1117600" y="2377380"/>
            <a:ext cx="2860345"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2A30"/>
                </a:solidFill>
                <a:latin typeface="Plus Jakarta Sans" pitchFamily="34" charset="0"/>
                <a:ea typeface="Plus Jakarta Sans" pitchFamily="34" charset="-122"/>
                <a:cs typeface="Plus Jakarta Sans" pitchFamily="34" charset="-120"/>
              </a:rPr>
              <a:t>Pedagogik</a:t>
            </a:r>
            <a:endParaRPr lang="en-US" sz="2000" dirty="0"/>
          </a:p>
        </p:txBody>
      </p:sp>
      <p:sp>
        <p:nvSpPr>
          <p:cNvPr id="7" name="Text 5"/>
          <p:cNvSpPr/>
          <p:nvPr/>
        </p:nvSpPr>
        <p:spPr>
          <a:xfrm>
            <a:off x="1117600" y="2809180"/>
            <a:ext cx="2860345"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45545A"/>
                </a:solidFill>
                <a:latin typeface="Plus Jakarta Sans" pitchFamily="34" charset="0"/>
                <a:ea typeface="Plus Jakarta Sans" pitchFamily="34" charset="-122"/>
                <a:cs typeface="Plus Jakarta Sans" pitchFamily="34" charset="-120"/>
              </a:rPr>
              <a:t>Merancang pengalaman berbahasa yang bermakna dan menilai secara adil</a:t>
            </a:r>
            <a:endParaRPr lang="en-US" sz="1500" dirty="0"/>
          </a:p>
        </p:txBody>
      </p:sp>
      <p:sp>
        <p:nvSpPr>
          <p:cNvPr id="8" name="Shape 6"/>
          <p:cNvSpPr/>
          <p:nvPr/>
        </p:nvSpPr>
        <p:spPr>
          <a:xfrm>
            <a:off x="4402634" y="2009080"/>
            <a:ext cx="3386683" cy="1933575"/>
          </a:xfrm>
          <a:prstGeom prst="roundRect">
            <a:avLst>
              <a:gd name="adj" fmla="val 6568"/>
            </a:avLst>
          </a:prstGeom>
          <a:solidFill>
            <a:srgbClr val="FFFFFF"/>
          </a:solidFill>
          <a:ln/>
        </p:spPr>
      </p:sp>
      <p:sp>
        <p:nvSpPr>
          <p:cNvPr id="9" name="Shape 7"/>
          <p:cNvSpPr/>
          <p:nvPr/>
        </p:nvSpPr>
        <p:spPr>
          <a:xfrm>
            <a:off x="4402634" y="2009080"/>
            <a:ext cx="3386683" cy="1933575"/>
          </a:xfrm>
          <a:custGeom>
            <a:avLst/>
            <a:gdLst/>
            <a:ahLst/>
            <a:cxnLst/>
            <a:rect l="l" t="t" r="r" b="b"/>
            <a:pathLst>
              <a:path w="3386683" h="1933575">
                <a:moveTo>
                  <a:pt x="0" y="127000"/>
                </a:moveTo>
                <a:lnTo>
                  <a:pt x="0" y="127000"/>
                </a:lnTo>
                <a:arcTo hR="127000" wR="127000" stAng="10800000" swAng="5400000"/>
                <a:lnTo>
                  <a:pt x="3259683" y="0"/>
                </a:lnTo>
                <a:arcTo hR="127000" wR="127000" stAng="16200000" swAng="5400000"/>
                <a:lnTo>
                  <a:pt x="3386683" y="127000"/>
                </a:lnTo>
                <a:arcTo hR="63500" wR="127000" stAng="0" swAng="-5400000"/>
                <a:lnTo>
                  <a:pt x="127000" y="63500"/>
                </a:lnTo>
                <a:arcTo hR="63500" wR="127000" stAng="16200000" swAng="-5400000"/>
                <a:close/>
              </a:path>
            </a:pathLst>
          </a:custGeom>
          <a:solidFill>
            <a:srgbClr val="C8692B"/>
          </a:solidFill>
          <a:ln/>
        </p:spPr>
      </p:sp>
      <p:sp>
        <p:nvSpPr>
          <p:cNvPr id="10" name="Text 8"/>
          <p:cNvSpPr/>
          <p:nvPr/>
        </p:nvSpPr>
        <p:spPr>
          <a:xfrm>
            <a:off x="4707434" y="2377380"/>
            <a:ext cx="2860396"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2A30"/>
                </a:solidFill>
                <a:latin typeface="Plus Jakarta Sans" pitchFamily="34" charset="0"/>
                <a:ea typeface="Plus Jakarta Sans" pitchFamily="34" charset="-122"/>
                <a:cs typeface="Plus Jakarta Sans" pitchFamily="34" charset="-120"/>
              </a:rPr>
              <a:t>Profesional</a:t>
            </a:r>
            <a:endParaRPr lang="en-US" sz="2000" dirty="0"/>
          </a:p>
        </p:txBody>
      </p:sp>
      <p:sp>
        <p:nvSpPr>
          <p:cNvPr id="11" name="Text 9"/>
          <p:cNvSpPr/>
          <p:nvPr/>
        </p:nvSpPr>
        <p:spPr>
          <a:xfrm>
            <a:off x="4707434" y="2809180"/>
            <a:ext cx="2860396"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45545A"/>
                </a:solidFill>
                <a:latin typeface="Plus Jakarta Sans" pitchFamily="34" charset="0"/>
                <a:ea typeface="Plus Jakarta Sans" pitchFamily="34" charset="-122"/>
                <a:cs typeface="Plus Jakarta Sans" pitchFamily="34" charset="-120"/>
              </a:rPr>
              <a:t>Menguasai bahasa sasaran, linguistik terapan, dan budayanya</a:t>
            </a:r>
            <a:endParaRPr lang="en-US" sz="1500" dirty="0"/>
          </a:p>
        </p:txBody>
      </p:sp>
      <p:sp>
        <p:nvSpPr>
          <p:cNvPr id="12" name="Shape 10"/>
          <p:cNvSpPr/>
          <p:nvPr/>
        </p:nvSpPr>
        <p:spPr>
          <a:xfrm>
            <a:off x="7992517" y="2009080"/>
            <a:ext cx="3386683" cy="1933575"/>
          </a:xfrm>
          <a:prstGeom prst="roundRect">
            <a:avLst>
              <a:gd name="adj" fmla="val 6568"/>
            </a:avLst>
          </a:prstGeom>
          <a:solidFill>
            <a:srgbClr val="FFFFFF"/>
          </a:solidFill>
          <a:ln/>
        </p:spPr>
      </p:sp>
      <p:sp>
        <p:nvSpPr>
          <p:cNvPr id="13" name="Shape 11"/>
          <p:cNvSpPr/>
          <p:nvPr/>
        </p:nvSpPr>
        <p:spPr>
          <a:xfrm>
            <a:off x="7992517" y="2009080"/>
            <a:ext cx="3386683" cy="1933575"/>
          </a:xfrm>
          <a:custGeom>
            <a:avLst/>
            <a:gdLst/>
            <a:ahLst/>
            <a:cxnLst/>
            <a:rect l="l" t="t" r="r" b="b"/>
            <a:pathLst>
              <a:path w="3386683" h="1933575">
                <a:moveTo>
                  <a:pt x="0" y="127000"/>
                </a:moveTo>
                <a:lnTo>
                  <a:pt x="0" y="127000"/>
                </a:lnTo>
                <a:arcTo hR="127000" wR="127000" stAng="10800000" swAng="5400000"/>
                <a:lnTo>
                  <a:pt x="3259683" y="0"/>
                </a:lnTo>
                <a:arcTo hR="127000" wR="127000" stAng="16200000" swAng="5400000"/>
                <a:lnTo>
                  <a:pt x="3386683" y="127000"/>
                </a:lnTo>
                <a:arcTo hR="63500" wR="127000" stAng="0" swAng="-5400000"/>
                <a:lnTo>
                  <a:pt x="127000" y="63500"/>
                </a:lnTo>
                <a:arcTo hR="63500" wR="127000" stAng="16200000" swAng="-5400000"/>
                <a:close/>
              </a:path>
            </a:pathLst>
          </a:custGeom>
          <a:solidFill>
            <a:srgbClr val="3B5F8A"/>
          </a:solidFill>
          <a:ln/>
        </p:spPr>
      </p:sp>
      <p:sp>
        <p:nvSpPr>
          <p:cNvPr id="14" name="Text 12"/>
          <p:cNvSpPr/>
          <p:nvPr/>
        </p:nvSpPr>
        <p:spPr>
          <a:xfrm>
            <a:off x="8297317" y="2377380"/>
            <a:ext cx="2860396"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2A30"/>
                </a:solidFill>
                <a:latin typeface="Plus Jakarta Sans" pitchFamily="34" charset="0"/>
                <a:ea typeface="Plus Jakarta Sans" pitchFamily="34" charset="-122"/>
                <a:cs typeface="Plus Jakarta Sans" pitchFamily="34" charset="-120"/>
              </a:rPr>
              <a:t>Digital dan AI</a:t>
            </a:r>
            <a:endParaRPr lang="en-US" sz="2000" dirty="0"/>
          </a:p>
        </p:txBody>
      </p:sp>
      <p:sp>
        <p:nvSpPr>
          <p:cNvPr id="15" name="Text 13"/>
          <p:cNvSpPr/>
          <p:nvPr/>
        </p:nvSpPr>
        <p:spPr>
          <a:xfrm>
            <a:off x="8297317" y="2809180"/>
            <a:ext cx="2860396"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45545A"/>
                </a:solidFill>
                <a:latin typeface="Plus Jakarta Sans" pitchFamily="34" charset="0"/>
                <a:ea typeface="Plus Jakarta Sans" pitchFamily="34" charset="-122"/>
                <a:cs typeface="Plus Jakarta Sans" pitchFamily="34" charset="-120"/>
              </a:rPr>
              <a:t>Memilih, memakai, dan mengkritisi teknologi demi tujuan belajar</a:t>
            </a:r>
            <a:endParaRPr lang="en-US" sz="1500" dirty="0"/>
          </a:p>
        </p:txBody>
      </p:sp>
      <p:sp>
        <p:nvSpPr>
          <p:cNvPr id="16" name="Text 14"/>
          <p:cNvSpPr/>
          <p:nvPr/>
        </p:nvSpPr>
        <p:spPr>
          <a:xfrm>
            <a:off x="812800" y="4349055"/>
            <a:ext cx="10883392"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1B2A30"/>
                </a:solidFill>
                <a:latin typeface="Plus Jakarta Sans" pitchFamily="34" charset="0"/>
                <a:ea typeface="Plus Jakarta Sans" pitchFamily="34" charset="-122"/>
                <a:cs typeface="Plus Jakarta Sans" pitchFamily="34" charset="-120"/>
              </a:rPr>
              <a:t>Ketiganya bertemu di satu titik: </a:t>
            </a:r>
            <a:r>
              <a:rPr lang="en-US" sz="1700" b="1" dirty="0">
                <a:solidFill>
                  <a:srgbClr val="A24F19"/>
                </a:solidFill>
                <a:latin typeface="Plus Jakarta Sans" pitchFamily="34" charset="0"/>
                <a:ea typeface="Plus Jakarta Sans" pitchFamily="34" charset="-122"/>
                <a:cs typeface="Plus Jakarta Sans" pitchFamily="34" charset="-120"/>
              </a:rPr>
              <a:t>keputusan dosen di kelas.</a:t>
            </a:r>
            <a:endParaRPr lang="en-US" sz="17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 · Refleksi dan kerangka</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SESI I · SIKLUS PENGEMBANGAN</a:t>
            </a:r>
            <a:endParaRPr lang="en-US" sz="1200" dirty="0"/>
          </a:p>
        </p:txBody>
      </p:sp>
      <p:sp>
        <p:nvSpPr>
          <p:cNvPr id="3" name="Text 1"/>
          <p:cNvSpPr/>
          <p:nvPr>
            <p:ph type="title"/>
          </p:nvPr>
        </p:nvSpPr>
        <p:spPr>
          <a:xfrm>
            <a:off x="812800" y="1127720"/>
            <a:ext cx="10883392" cy="97532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Pengembangan profesional adalah siklus, bukan acara</a:t>
            </a:r>
            <a:endParaRPr lang="en-US" sz="3400" dirty="0"/>
          </a:p>
        </p:txBody>
      </p:sp>
      <p:sp>
        <p:nvSpPr>
          <p:cNvPr id="4" name="Shape 2"/>
          <p:cNvSpPr/>
          <p:nvPr/>
        </p:nvSpPr>
        <p:spPr>
          <a:xfrm>
            <a:off x="812800" y="2433241"/>
            <a:ext cx="1747490" cy="1927126"/>
          </a:xfrm>
          <a:prstGeom prst="roundRect">
            <a:avLst>
              <a:gd name="adj" fmla="val 7268"/>
            </a:avLst>
          </a:prstGeom>
          <a:solidFill>
            <a:srgbClr val="FFFFFF"/>
          </a:solidFill>
          <a:ln/>
        </p:spPr>
      </p:sp>
      <p:sp>
        <p:nvSpPr>
          <p:cNvPr id="5" name="Text 3"/>
          <p:cNvSpPr/>
          <p:nvPr/>
        </p:nvSpPr>
        <p:spPr>
          <a:xfrm>
            <a:off x="1016000" y="2661841"/>
            <a:ext cx="139189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2F7D74"/>
                </a:solidFill>
                <a:latin typeface="Plus Jakarta Sans" pitchFamily="34" charset="0"/>
                <a:ea typeface="Plus Jakarta Sans" pitchFamily="34" charset="-122"/>
                <a:cs typeface="Plus Jakarta Sans" pitchFamily="34" charset="-120"/>
              </a:rPr>
              <a:t>1</a:t>
            </a:r>
            <a:endParaRPr lang="en-US" sz="2800" dirty="0"/>
          </a:p>
        </p:txBody>
      </p:sp>
      <p:sp>
        <p:nvSpPr>
          <p:cNvPr id="6" name="Text 4"/>
          <p:cNvSpPr/>
          <p:nvPr/>
        </p:nvSpPr>
        <p:spPr>
          <a:xfrm>
            <a:off x="1016000" y="3093641"/>
            <a:ext cx="139189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Refleksi</a:t>
            </a:r>
            <a:endParaRPr lang="en-US" sz="1600" dirty="0"/>
          </a:p>
        </p:txBody>
      </p:sp>
      <p:sp>
        <p:nvSpPr>
          <p:cNvPr id="7" name="Text 5"/>
          <p:cNvSpPr/>
          <p:nvPr/>
        </p:nvSpPr>
        <p:spPr>
          <a:xfrm>
            <a:off x="1016000" y="3413671"/>
            <a:ext cx="1391890" cy="743496"/>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1B2A30"/>
                </a:solidFill>
                <a:latin typeface="Plus Jakarta Sans" pitchFamily="34" charset="0"/>
                <a:ea typeface="Plus Jakarta Sans" pitchFamily="34" charset="-122"/>
                <a:cs typeface="Plus Jakarta Sans" pitchFamily="34" charset="-120"/>
              </a:rPr>
              <a:t>Kenali masalah belajar di kelas sendiri</a:t>
            </a:r>
            <a:endParaRPr lang="en-US" sz="1300" dirty="0"/>
          </a:p>
        </p:txBody>
      </p:sp>
      <p:pic>
        <p:nvPicPr>
          <p:cNvPr id="8" name="Image 0" descr="arrow-right">    </p:cNvPr>
          <p:cNvPicPr>
            <a:picLocks noChangeAspect="1"/>
          </p:cNvPicPr>
          <p:nvPr/>
        </p:nvPicPr>
        <p:blipFill>
          <a:blip r:embed="rId1"/>
          <a:srcRect l="0" r="0" t="0" b="0"/>
          <a:stretch/>
        </p:blipFill>
        <p:spPr>
          <a:xfrm>
            <a:off x="2661890" y="3269804"/>
            <a:ext cx="254000" cy="254000"/>
          </a:xfrm>
          <a:prstGeom prst="rect">
            <a:avLst/>
          </a:prstGeom>
        </p:spPr>
      </p:pic>
      <p:sp>
        <p:nvSpPr>
          <p:cNvPr id="9" name="Shape 6"/>
          <p:cNvSpPr/>
          <p:nvPr/>
        </p:nvSpPr>
        <p:spPr>
          <a:xfrm>
            <a:off x="3017490" y="2433241"/>
            <a:ext cx="1747540" cy="1927126"/>
          </a:xfrm>
          <a:prstGeom prst="roundRect">
            <a:avLst>
              <a:gd name="adj" fmla="val 7267"/>
            </a:avLst>
          </a:prstGeom>
          <a:solidFill>
            <a:srgbClr val="FFFFFF"/>
          </a:solidFill>
          <a:ln/>
        </p:spPr>
      </p:sp>
      <p:sp>
        <p:nvSpPr>
          <p:cNvPr id="10" name="Text 7"/>
          <p:cNvSpPr/>
          <p:nvPr/>
        </p:nvSpPr>
        <p:spPr>
          <a:xfrm>
            <a:off x="3220690" y="2661841"/>
            <a:ext cx="139194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C8692B"/>
                </a:solidFill>
                <a:latin typeface="Plus Jakarta Sans" pitchFamily="34" charset="0"/>
                <a:ea typeface="Plus Jakarta Sans" pitchFamily="34" charset="-122"/>
                <a:cs typeface="Plus Jakarta Sans" pitchFamily="34" charset="-120"/>
              </a:rPr>
              <a:t>2</a:t>
            </a:r>
            <a:endParaRPr lang="en-US" sz="2800" dirty="0"/>
          </a:p>
        </p:txBody>
      </p:sp>
      <p:sp>
        <p:nvSpPr>
          <p:cNvPr id="11" name="Text 8"/>
          <p:cNvSpPr/>
          <p:nvPr/>
        </p:nvSpPr>
        <p:spPr>
          <a:xfrm>
            <a:off x="3220690" y="3093641"/>
            <a:ext cx="139194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Inovasi</a:t>
            </a:r>
            <a:endParaRPr lang="en-US" sz="1600" dirty="0"/>
          </a:p>
        </p:txBody>
      </p:sp>
      <p:sp>
        <p:nvSpPr>
          <p:cNvPr id="12" name="Text 9"/>
          <p:cNvSpPr/>
          <p:nvPr/>
        </p:nvSpPr>
        <p:spPr>
          <a:xfrm>
            <a:off x="3220690" y="3413671"/>
            <a:ext cx="1391940"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1B2A30"/>
                </a:solidFill>
                <a:latin typeface="Plus Jakarta Sans" pitchFamily="34" charset="0"/>
                <a:ea typeface="Plus Jakarta Sans" pitchFamily="34" charset="-122"/>
                <a:cs typeface="Plus Jakarta Sans" pitchFamily="34" charset="-120"/>
              </a:rPr>
              <a:t>Rancang dan uji solusi baru</a:t>
            </a:r>
            <a:endParaRPr lang="en-US" sz="1300" dirty="0"/>
          </a:p>
        </p:txBody>
      </p:sp>
      <p:pic>
        <p:nvPicPr>
          <p:cNvPr id="13" name="Image 1" descr="arrow-right">    </p:cNvPr>
          <p:cNvPicPr>
            <a:picLocks noChangeAspect="1"/>
          </p:cNvPicPr>
          <p:nvPr/>
        </p:nvPicPr>
        <p:blipFill>
          <a:blip r:embed="rId2"/>
          <a:srcRect l="0" r="0" t="0" b="0"/>
          <a:stretch/>
        </p:blipFill>
        <p:spPr>
          <a:xfrm>
            <a:off x="4866630" y="3269804"/>
            <a:ext cx="254000" cy="254000"/>
          </a:xfrm>
          <a:prstGeom prst="rect">
            <a:avLst/>
          </a:prstGeom>
        </p:spPr>
      </p:pic>
      <p:sp>
        <p:nvSpPr>
          <p:cNvPr id="14" name="Shape 10"/>
          <p:cNvSpPr/>
          <p:nvPr/>
        </p:nvSpPr>
        <p:spPr>
          <a:xfrm>
            <a:off x="5222230" y="2433241"/>
            <a:ext cx="1747490" cy="1927126"/>
          </a:xfrm>
          <a:prstGeom prst="roundRect">
            <a:avLst>
              <a:gd name="adj" fmla="val 7268"/>
            </a:avLst>
          </a:prstGeom>
          <a:solidFill>
            <a:srgbClr val="FFFFFF"/>
          </a:solidFill>
          <a:ln/>
        </p:spPr>
      </p:sp>
      <p:sp>
        <p:nvSpPr>
          <p:cNvPr id="15" name="Text 11"/>
          <p:cNvSpPr/>
          <p:nvPr/>
        </p:nvSpPr>
        <p:spPr>
          <a:xfrm>
            <a:off x="5425430" y="2661841"/>
            <a:ext cx="139189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3B5F8A"/>
                </a:solidFill>
                <a:latin typeface="Plus Jakarta Sans" pitchFamily="34" charset="0"/>
                <a:ea typeface="Plus Jakarta Sans" pitchFamily="34" charset="-122"/>
                <a:cs typeface="Plus Jakarta Sans" pitchFamily="34" charset="-120"/>
              </a:rPr>
              <a:t>3</a:t>
            </a:r>
            <a:endParaRPr lang="en-US" sz="2800" dirty="0"/>
          </a:p>
        </p:txBody>
      </p:sp>
      <p:sp>
        <p:nvSpPr>
          <p:cNvPr id="16" name="Text 12"/>
          <p:cNvSpPr/>
          <p:nvPr/>
        </p:nvSpPr>
        <p:spPr>
          <a:xfrm>
            <a:off x="5425430" y="3093641"/>
            <a:ext cx="139189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Penelitian</a:t>
            </a:r>
            <a:endParaRPr lang="en-US" sz="1600" dirty="0"/>
          </a:p>
        </p:txBody>
      </p:sp>
      <p:sp>
        <p:nvSpPr>
          <p:cNvPr id="17" name="Text 13"/>
          <p:cNvSpPr/>
          <p:nvPr/>
        </p:nvSpPr>
        <p:spPr>
          <a:xfrm>
            <a:off x="5425430" y="3413671"/>
            <a:ext cx="1391890" cy="743496"/>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1B2A30"/>
                </a:solidFill>
                <a:latin typeface="Plus Jakarta Sans" pitchFamily="34" charset="0"/>
                <a:ea typeface="Plus Jakarta Sans" pitchFamily="34" charset="-122"/>
                <a:cs typeface="Plus Jakarta Sans" pitchFamily="34" charset="-120"/>
              </a:rPr>
              <a:t>Kumpulkan data secara sistematis</a:t>
            </a:r>
            <a:endParaRPr lang="en-US" sz="1300" dirty="0"/>
          </a:p>
        </p:txBody>
      </p:sp>
      <p:pic>
        <p:nvPicPr>
          <p:cNvPr id="18" name="Image 2" descr="arrow-right">    </p:cNvPr>
          <p:cNvPicPr>
            <a:picLocks noChangeAspect="1"/>
          </p:cNvPicPr>
          <p:nvPr/>
        </p:nvPicPr>
        <p:blipFill>
          <a:blip r:embed="rId3"/>
          <a:srcRect l="0" r="0" t="0" b="0"/>
          <a:stretch/>
        </p:blipFill>
        <p:spPr>
          <a:xfrm>
            <a:off x="7071320" y="3269804"/>
            <a:ext cx="254000" cy="254000"/>
          </a:xfrm>
          <a:prstGeom prst="rect">
            <a:avLst/>
          </a:prstGeom>
        </p:spPr>
      </p:pic>
      <p:sp>
        <p:nvSpPr>
          <p:cNvPr id="19" name="Shape 14"/>
          <p:cNvSpPr/>
          <p:nvPr/>
        </p:nvSpPr>
        <p:spPr>
          <a:xfrm>
            <a:off x="7426920" y="2433241"/>
            <a:ext cx="1747540" cy="1927126"/>
          </a:xfrm>
          <a:prstGeom prst="roundRect">
            <a:avLst>
              <a:gd name="adj" fmla="val 7267"/>
            </a:avLst>
          </a:prstGeom>
          <a:solidFill>
            <a:srgbClr val="FFFFFF"/>
          </a:solidFill>
          <a:ln/>
        </p:spPr>
      </p:sp>
      <p:sp>
        <p:nvSpPr>
          <p:cNvPr id="20" name="Text 15"/>
          <p:cNvSpPr/>
          <p:nvPr/>
        </p:nvSpPr>
        <p:spPr>
          <a:xfrm>
            <a:off x="7630120" y="2661841"/>
            <a:ext cx="139194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2F7D74"/>
                </a:solidFill>
                <a:latin typeface="Plus Jakarta Sans" pitchFamily="34" charset="0"/>
                <a:ea typeface="Plus Jakarta Sans" pitchFamily="34" charset="-122"/>
                <a:cs typeface="Plus Jakarta Sans" pitchFamily="34" charset="-120"/>
              </a:rPr>
              <a:t>4</a:t>
            </a:r>
            <a:endParaRPr lang="en-US" sz="2800" dirty="0"/>
          </a:p>
        </p:txBody>
      </p:sp>
      <p:sp>
        <p:nvSpPr>
          <p:cNvPr id="21" name="Text 16"/>
          <p:cNvSpPr/>
          <p:nvPr/>
        </p:nvSpPr>
        <p:spPr>
          <a:xfrm>
            <a:off x="7630120" y="3093641"/>
            <a:ext cx="139194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Publikasi</a:t>
            </a:r>
            <a:endParaRPr lang="en-US" sz="1600" dirty="0"/>
          </a:p>
        </p:txBody>
      </p:sp>
      <p:sp>
        <p:nvSpPr>
          <p:cNvPr id="22" name="Text 17"/>
          <p:cNvSpPr/>
          <p:nvPr/>
        </p:nvSpPr>
        <p:spPr>
          <a:xfrm>
            <a:off x="7630120" y="3413671"/>
            <a:ext cx="1391940"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1B2A30"/>
                </a:solidFill>
                <a:latin typeface="Plus Jakarta Sans" pitchFamily="34" charset="0"/>
                <a:ea typeface="Plus Jakarta Sans" pitchFamily="34" charset="-122"/>
                <a:cs typeface="Plus Jakarta Sans" pitchFamily="34" charset="-120"/>
              </a:rPr>
              <a:t>Bagikan temuan lewat artikel</a:t>
            </a:r>
            <a:endParaRPr lang="en-US" sz="1300" dirty="0"/>
          </a:p>
        </p:txBody>
      </p:sp>
      <p:pic>
        <p:nvPicPr>
          <p:cNvPr id="23" name="Image 3" descr="arrow-right">    </p:cNvPr>
          <p:cNvPicPr>
            <a:picLocks noChangeAspect="1"/>
          </p:cNvPicPr>
          <p:nvPr/>
        </p:nvPicPr>
        <p:blipFill>
          <a:blip r:embed="rId4"/>
          <a:srcRect l="0" r="0" t="0" b="0"/>
          <a:stretch/>
        </p:blipFill>
        <p:spPr>
          <a:xfrm>
            <a:off x="9276060" y="3269804"/>
            <a:ext cx="254000" cy="254000"/>
          </a:xfrm>
          <a:prstGeom prst="rect">
            <a:avLst/>
          </a:prstGeom>
        </p:spPr>
      </p:pic>
      <p:sp>
        <p:nvSpPr>
          <p:cNvPr id="24" name="Shape 18"/>
          <p:cNvSpPr/>
          <p:nvPr/>
        </p:nvSpPr>
        <p:spPr>
          <a:xfrm>
            <a:off x="9631660" y="2433241"/>
            <a:ext cx="1747540" cy="1927126"/>
          </a:xfrm>
          <a:prstGeom prst="roundRect">
            <a:avLst>
              <a:gd name="adj" fmla="val 7267"/>
            </a:avLst>
          </a:prstGeom>
          <a:solidFill>
            <a:srgbClr val="13303A"/>
          </a:solidFill>
          <a:ln/>
        </p:spPr>
      </p:sp>
      <p:sp>
        <p:nvSpPr>
          <p:cNvPr id="25" name="Text 19"/>
          <p:cNvSpPr/>
          <p:nvPr/>
        </p:nvSpPr>
        <p:spPr>
          <a:xfrm>
            <a:off x="9834860" y="2661841"/>
            <a:ext cx="139194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E8955A"/>
                </a:solidFill>
                <a:latin typeface="Plus Jakarta Sans" pitchFamily="34" charset="0"/>
                <a:ea typeface="Plus Jakarta Sans" pitchFamily="34" charset="-122"/>
                <a:cs typeface="Plus Jakarta Sans" pitchFamily="34" charset="-120"/>
              </a:rPr>
              <a:t>5</a:t>
            </a:r>
            <a:endParaRPr lang="en-US" sz="2800" dirty="0"/>
          </a:p>
        </p:txBody>
      </p:sp>
      <p:sp>
        <p:nvSpPr>
          <p:cNvPr id="26" name="Text 20"/>
          <p:cNvSpPr/>
          <p:nvPr/>
        </p:nvSpPr>
        <p:spPr>
          <a:xfrm>
            <a:off x="9834860" y="3093641"/>
            <a:ext cx="139194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3EC"/>
                </a:solidFill>
                <a:latin typeface="Plus Jakarta Sans" pitchFamily="34" charset="0"/>
                <a:ea typeface="Plus Jakarta Sans" pitchFamily="34" charset="-122"/>
                <a:cs typeface="Plus Jakarta Sans" pitchFamily="34" charset="-120"/>
              </a:rPr>
              <a:t>Komunitas</a:t>
            </a:r>
            <a:endParaRPr lang="en-US" sz="1600" dirty="0"/>
          </a:p>
        </p:txBody>
      </p:sp>
      <p:sp>
        <p:nvSpPr>
          <p:cNvPr id="27" name="Text 21"/>
          <p:cNvSpPr/>
          <p:nvPr/>
        </p:nvSpPr>
        <p:spPr>
          <a:xfrm>
            <a:off x="9834860" y="3413671"/>
            <a:ext cx="1391940" cy="743496"/>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F6F3EC"/>
                </a:solidFill>
                <a:latin typeface="Plus Jakarta Sans" pitchFamily="34" charset="0"/>
                <a:ea typeface="Plus Jakarta Sans" pitchFamily="34" charset="-122"/>
                <a:cs typeface="Plus Jakarta Sans" pitchFamily="34" charset="-120"/>
              </a:rPr>
              <a:t>Belajar bersama sejawat, lalu ulangi</a:t>
            </a:r>
            <a:endParaRPr lang="en-US" sz="1300" dirty="0"/>
          </a:p>
        </p:txBody>
      </p:sp>
      <p:sp>
        <p:nvSpPr>
          <p:cNvPr id="28" name="Text 22"/>
          <p:cNvSpPr/>
          <p:nvPr/>
        </p:nvSpPr>
        <p:spPr>
          <a:xfrm>
            <a:off x="812800" y="4715966"/>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B2A30"/>
                </a:solidFill>
                <a:latin typeface="Plus Jakarta Sans" pitchFamily="34" charset="0"/>
                <a:ea typeface="Plus Jakarta Sans" pitchFamily="34" charset="-122"/>
                <a:cs typeface="Plus Jakarta Sans" pitchFamily="34" charset="-120"/>
              </a:rPr>
              <a:t>AI bisa membantu di setiap langkah, </a:t>
            </a:r>
            <a:r>
              <a:rPr lang="en-US" sz="1600" b="1" dirty="0">
                <a:solidFill>
                  <a:srgbClr val="A24F19"/>
                </a:solidFill>
                <a:latin typeface="Plus Jakarta Sans" pitchFamily="34" charset="0"/>
                <a:ea typeface="Plus Jakarta Sans" pitchFamily="34" charset="-122"/>
                <a:cs typeface="Plus Jakarta Sans" pitchFamily="34" charset="-120"/>
              </a:rPr>
              <a:t>tetapi tidak menggantikan siklusnya.</a:t>
            </a:r>
            <a:endParaRPr lang="en-US" sz="1600" dirty="0"/>
          </a:p>
        </p:txBody>
      </p:sp>
      <p:sp>
        <p:nvSpPr>
          <p:cNvPr id="29"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 · Refleksi dan kerangka</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SESI I · KERANGKA</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TPACK: inovasi lahir di irisan tiga pengetahuan</a:t>
            </a:r>
            <a:endParaRPr lang="en-US" sz="3400" dirty="0"/>
          </a:p>
        </p:txBody>
      </p:sp>
      <p:pic>
        <p:nvPicPr>
          <p:cNvPr id="4" name="Image 0" descr="Diagram TPACK: tiga lingkaran Content, Pedagogy, dan Technology yang beririsan di tengah">    </p:cNvPr>
          <p:cNvPicPr>
            <a:picLocks noChangeAspect="1"/>
          </p:cNvPicPr>
          <p:nvPr/>
        </p:nvPicPr>
        <p:blipFill>
          <a:blip r:embed="rId1"/>
          <a:srcRect l="0" r="0" t="0" b="0"/>
          <a:stretch/>
        </p:blipFill>
        <p:spPr>
          <a:xfrm>
            <a:off x="812800" y="1805880"/>
            <a:ext cx="4826000" cy="3556000"/>
          </a:xfrm>
          <a:prstGeom prst="rect">
            <a:avLst/>
          </a:prstGeom>
        </p:spPr>
      </p:pic>
      <p:sp>
        <p:nvSpPr>
          <p:cNvPr id="5" name="Text 2"/>
          <p:cNvSpPr/>
          <p:nvPr/>
        </p:nvSpPr>
        <p:spPr>
          <a:xfrm>
            <a:off x="6045200" y="2778423"/>
            <a:ext cx="5494020" cy="62984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1B2A30"/>
                </a:solidFill>
                <a:latin typeface="Plus Jakarta Sans" pitchFamily="34" charset="0"/>
                <a:ea typeface="Plus Jakarta Sans" pitchFamily="34" charset="-122"/>
                <a:cs typeface="Plus Jakarta Sans" pitchFamily="34" charset="-120"/>
              </a:rPr>
              <a:t>Teknologi baru bermakna bila menyatu dengan isi dan cara mengajar.</a:t>
            </a:r>
            <a:endParaRPr lang="en-US" sz="1700" dirty="0"/>
          </a:p>
        </p:txBody>
      </p:sp>
      <p:sp>
        <p:nvSpPr>
          <p:cNvPr id="6" name="Text 3"/>
          <p:cNvSpPr/>
          <p:nvPr/>
        </p:nvSpPr>
        <p:spPr>
          <a:xfrm>
            <a:off x="6045200" y="3560663"/>
            <a:ext cx="5494020"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45545A"/>
                </a:solidFill>
                <a:latin typeface="Plus Jakarta Sans" pitchFamily="34" charset="0"/>
                <a:ea typeface="Plus Jakarta Sans" pitchFamily="34" charset="-122"/>
                <a:cs typeface="Plus Jakarta Sans" pitchFamily="34" charset="-120"/>
              </a:rPr>
              <a:t>Contoh: Gemini membuat teks bacaan (T), sesuai level CEFR dan budaya sasaran (C), dipakai untuk diskusi berpasangan (P).</a:t>
            </a:r>
            <a:endParaRPr lang="en-US" sz="1500" dirty="0"/>
          </a:p>
        </p:txBody>
      </p:sp>
      <p:sp>
        <p:nvSpPr>
          <p:cNvPr id="7" name="Text 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 · Kerangka TPACK (Mishra dan Koehler)</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3303A"/>
        </a:solidFill>
      </p:bgPr>
    </p:bg>
    <p:spTree>
      <p:nvGrpSpPr>
        <p:cNvPr id="1" name=""/>
        <p:cNvGrpSpPr/>
        <p:nvPr/>
      </p:nvGrpSpPr>
      <p:grpSpPr>
        <a:xfrm>
          <a:off x="0" y="0"/>
          <a:ext cx="0" cy="0"/>
          <a:chOff x="0" y="0"/>
          <a:chExt cx="0" cy="0"/>
        </a:xfrm>
      </p:grpSpPr>
      <p:sp>
        <p:nvSpPr>
          <p:cNvPr id="2" name="Text 0"/>
          <p:cNvSpPr/>
          <p:nvPr/>
        </p:nvSpPr>
        <p:spPr>
          <a:xfrm>
            <a:off x="812800" y="1922859"/>
            <a:ext cx="10883392" cy="25653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E8955A"/>
                </a:solidFill>
                <a:latin typeface="Plus Jakarta Sans" pitchFamily="34" charset="0"/>
                <a:ea typeface="Plus Jakarta Sans" pitchFamily="34" charset="-122"/>
                <a:cs typeface="Plus Jakarta Sans" pitchFamily="34" charset="-120"/>
              </a:rPr>
              <a:t>DILEMA KELAS BAHASA</a:t>
            </a:r>
            <a:endParaRPr lang="en-US" sz="1300" dirty="0"/>
          </a:p>
        </p:txBody>
      </p:sp>
      <p:sp>
        <p:nvSpPr>
          <p:cNvPr id="3" name="Text 1"/>
          <p:cNvSpPr/>
          <p:nvPr>
            <p:ph type="title"/>
          </p:nvPr>
        </p:nvSpPr>
        <p:spPr>
          <a:xfrm>
            <a:off x="812800" y="2509589"/>
            <a:ext cx="10203180" cy="1732161"/>
          </a:xfrm>
          <a:prstGeom prst="rect">
            <a:avLst/>
          </a:prstGeom>
          <a:noFill/>
          <a:ln/>
        </p:spPr>
        <p:txBody>
          <a:bodyPr wrap="square" lIns="0" tIns="0" rIns="0" bIns="0" rtlCol="0" anchor="t">
            <a:normAutofit/>
          </a:bodyPr>
          <a:lstStyle/>
          <a:p>
            <a:pPr algn="l" indent="0" marL="0">
              <a:lnSpc>
                <a:spcPts val="4480"/>
              </a:lnSpc>
              <a:buNone/>
            </a:pPr>
            <a:r>
              <a:rPr lang="en-US" sz="4000" b="1" i="0" dirty="0">
                <a:solidFill>
                  <a:srgbClr val="F6F3EC"/>
                </a:solidFill>
                <a:latin typeface="Plus Jakarta Sans" pitchFamily="34" charset="0"/>
                <a:ea typeface="Plus Jakarta Sans" pitchFamily="34" charset="-122"/>
                <a:cs typeface="Plus Jakarta Sans" pitchFamily="34" charset="-120"/>
              </a:rPr>
              <a:t>Esai 500 kata dan terjemahan satu halaman kini bisa dibuat AI dalam hitungan detik.</a:t>
            </a:r>
            <a:endParaRPr lang="en-US" sz="4000" dirty="0"/>
          </a:p>
        </p:txBody>
      </p:sp>
      <p:sp>
        <p:nvSpPr>
          <p:cNvPr id="4" name="Text 2"/>
          <p:cNvSpPr/>
          <p:nvPr/>
        </p:nvSpPr>
        <p:spPr>
          <a:xfrm>
            <a:off x="812800" y="4571950"/>
            <a:ext cx="9810750" cy="388590"/>
          </a:xfrm>
          <a:prstGeom prst="rect">
            <a:avLst/>
          </a:prstGeom>
          <a:noFill/>
          <a:ln/>
        </p:spPr>
        <p:txBody>
          <a:bodyPr wrap="square" lIns="0" tIns="0" rIns="0" bIns="0" rtlCol="0" anchor="t">
            <a:normAutofit/>
          </a:bodyPr>
          <a:lstStyle/>
          <a:p>
            <a:pPr algn="l" indent="0" marL="0">
              <a:lnSpc>
                <a:spcPts val="2860"/>
              </a:lnSpc>
              <a:buNone/>
            </a:pPr>
            <a:r>
              <a:rPr lang="en-US" sz="2200" dirty="0">
                <a:solidFill>
                  <a:srgbClr val="E8955A"/>
                </a:solidFill>
                <a:latin typeface="Plus Jakarta Sans" pitchFamily="34" charset="0"/>
                <a:ea typeface="Plus Jakarta Sans" pitchFamily="34" charset="-122"/>
                <a:cs typeface="Plus Jakarta Sans" pitchFamily="34" charset="-120"/>
              </a:rPr>
              <a:t>Pertanyaannya: apa yang sebenarnya ingin kita ukur?</a:t>
            </a:r>
            <a:endParaRPr lang="en-US"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KASUS MINI · TAKDIM ‘AN AN-NAFS · 15 MENIT</a:t>
            </a:r>
            <a:endParaRPr lang="en-US" sz="1200" dirty="0"/>
          </a:p>
        </p:txBody>
      </p:sp>
      <p:sp>
        <p:nvSpPr>
          <p:cNvPr id="3" name="Text 1"/>
          <p:cNvSpPr/>
          <p:nvPr>
            <p:ph type="title"/>
          </p:nvPr>
        </p:nvSpPr>
        <p:spPr>
          <a:xfrm>
            <a:off x="812800" y="1127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2A30"/>
                </a:solidFill>
                <a:latin typeface="Plus Jakarta Sans" pitchFamily="34" charset="0"/>
                <a:ea typeface="Plus Jakarta Sans" pitchFamily="34" charset="-122"/>
                <a:cs typeface="Plus Jakarta Sans" pitchFamily="34" charset="-120"/>
              </a:rPr>
              <a:t>Mana yang ditulis mahasiswa, mana yang ditulis AI?</a:t>
            </a:r>
            <a:endParaRPr lang="en-US" sz="3200" dirty="0"/>
          </a:p>
        </p:txBody>
      </p:sp>
      <p:sp>
        <p:nvSpPr>
          <p:cNvPr id="4" name="Shape 2"/>
          <p:cNvSpPr/>
          <p:nvPr/>
        </p:nvSpPr>
        <p:spPr>
          <a:xfrm>
            <a:off x="819150" y="1835100"/>
            <a:ext cx="5168900" cy="2740620"/>
          </a:xfrm>
          <a:prstGeom prst="roundRect">
            <a:avLst>
              <a:gd name="adj" fmla="val 4402"/>
            </a:avLst>
          </a:prstGeom>
          <a:solidFill>
            <a:srgbClr val="FFFFFF"/>
          </a:solidFill>
          <a:ln w="12700">
            <a:solidFill>
              <a:srgbClr val="D9D2C3"/>
            </a:solidFill>
            <a:prstDash val="solid"/>
          </a:ln>
        </p:spPr>
      </p:sp>
      <p:sp>
        <p:nvSpPr>
          <p:cNvPr id="5" name="Text 3"/>
          <p:cNvSpPr/>
          <p:nvPr/>
        </p:nvSpPr>
        <p:spPr>
          <a:xfrm>
            <a:off x="1104900" y="2120850"/>
            <a:ext cx="4735322"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2F7D74"/>
                </a:solidFill>
                <a:latin typeface="Plus Jakarta Sans" pitchFamily="34" charset="0"/>
                <a:ea typeface="Plus Jakarta Sans" pitchFamily="34" charset="-122"/>
                <a:cs typeface="Plus Jakarta Sans" pitchFamily="34" charset="-120"/>
              </a:rPr>
              <a:t>Esai A</a:t>
            </a:r>
            <a:endParaRPr lang="en-US" sz="1900" dirty="0"/>
          </a:p>
        </p:txBody>
      </p:sp>
      <p:sp>
        <p:nvSpPr>
          <p:cNvPr id="6" name="Text 4"/>
          <p:cNvSpPr/>
          <p:nvPr/>
        </p:nvSpPr>
        <p:spPr>
          <a:xfrm>
            <a:off x="966978" y="2511971"/>
            <a:ext cx="4735322" cy="1803400"/>
          </a:xfrm>
          <a:prstGeom prst="rect">
            <a:avLst/>
          </a:prstGeom>
          <a:noFill/>
          <a:ln/>
        </p:spPr>
        <p:txBody>
          <a:bodyPr wrap="square" lIns="0" tIns="0" rIns="0" bIns="0" rtlCol="0" anchor="t">
            <a:normAutofit/>
          </a:bodyPr>
          <a:lstStyle/>
          <a:p>
            <a:pPr algn="r" indent="0" marL="0">
              <a:lnSpc>
                <a:spcPts val="2800"/>
              </a:lnSpc>
              <a:buNone/>
            </a:pPr>
            <a:r>
              <a:rPr lang="en-US" sz="1600" dirty="0">
                <a:solidFill>
                  <a:srgbClr val="1B2A30"/>
                </a:solidFill>
                <a:latin typeface="Amiri" pitchFamily="18" charset="0"/>
                <a:ea typeface="Amiri" pitchFamily="18" charset="-122"/>
                <a:cs typeface="Amiri" pitchFamily="18" charset="-120"/>
              </a:rPr>
              <a:t>اسمي فلانة، وأنا طالبة في السنة الأولى بجامعة مالانج الحكومية. وُلدتُ في مدينة مالانج بجاوة الشرقية عام ألفين وثمانية. أحبّ مشاهدة الأفلام لأنها تساعدني على التعرّف على ثقافات جديدة. أكملتُ دراستي في المدرسة العالية عام ألفين وستة وعشرين، ثم التحقتُ بالجامعة هذا العام لأحقّق حلمي في إتقان اللغة العربية.</a:t>
            </a:r>
            <a:endParaRPr lang="en-US" sz="1600" dirty="0"/>
          </a:p>
        </p:txBody>
      </p:sp>
      <p:sp>
        <p:nvSpPr>
          <p:cNvPr id="7" name="Shape 5"/>
          <p:cNvSpPr/>
          <p:nvPr/>
        </p:nvSpPr>
        <p:spPr>
          <a:xfrm>
            <a:off x="6203950" y="1835100"/>
            <a:ext cx="5168900" cy="2740620"/>
          </a:xfrm>
          <a:prstGeom prst="roundRect">
            <a:avLst>
              <a:gd name="adj" fmla="val 4402"/>
            </a:avLst>
          </a:prstGeom>
          <a:solidFill>
            <a:srgbClr val="FFFFFF"/>
          </a:solidFill>
          <a:ln w="12700">
            <a:solidFill>
              <a:srgbClr val="D9D2C3"/>
            </a:solidFill>
            <a:prstDash val="solid"/>
          </a:ln>
        </p:spPr>
      </p:sp>
      <p:sp>
        <p:nvSpPr>
          <p:cNvPr id="8" name="Text 6"/>
          <p:cNvSpPr/>
          <p:nvPr/>
        </p:nvSpPr>
        <p:spPr>
          <a:xfrm>
            <a:off x="6489700" y="2120850"/>
            <a:ext cx="4735322"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3B5F8A"/>
                </a:solidFill>
                <a:latin typeface="Plus Jakarta Sans" pitchFamily="34" charset="0"/>
                <a:ea typeface="Plus Jakarta Sans" pitchFamily="34" charset="-122"/>
                <a:cs typeface="Plus Jakarta Sans" pitchFamily="34" charset="-120"/>
              </a:rPr>
              <a:t>Esai B</a:t>
            </a:r>
            <a:endParaRPr lang="en-US" sz="1900" dirty="0"/>
          </a:p>
        </p:txBody>
      </p:sp>
      <p:sp>
        <p:nvSpPr>
          <p:cNvPr id="9" name="Text 7"/>
          <p:cNvSpPr/>
          <p:nvPr/>
        </p:nvSpPr>
        <p:spPr>
          <a:xfrm>
            <a:off x="6351778" y="2511971"/>
            <a:ext cx="4735322" cy="1803400"/>
          </a:xfrm>
          <a:prstGeom prst="rect">
            <a:avLst/>
          </a:prstGeom>
          <a:noFill/>
          <a:ln/>
        </p:spPr>
        <p:txBody>
          <a:bodyPr wrap="square" lIns="0" tIns="0" rIns="0" bIns="0" rtlCol="0" anchor="t">
            <a:normAutofit/>
          </a:bodyPr>
          <a:lstStyle/>
          <a:p>
            <a:pPr algn="r" indent="0" marL="0">
              <a:lnSpc>
                <a:spcPts val="2800"/>
              </a:lnSpc>
              <a:buNone/>
            </a:pPr>
            <a:r>
              <a:rPr lang="en-US" sz="1600" dirty="0">
                <a:solidFill>
                  <a:srgbClr val="1B2A30"/>
                </a:solidFill>
                <a:latin typeface="Amiri" pitchFamily="18" charset="0"/>
                <a:ea typeface="Amiri" pitchFamily="18" charset="-122"/>
                <a:cs typeface="Amiri" pitchFamily="18" charset="-120"/>
              </a:rPr>
              <a:t>اسمي فلانة. وُلدتُ في مالانج جاوى الشرقية إندونيسيا سنة ألفين وثمانية ميلادية (من الميلاد). أنا إندونيسية. أنا مسلمة. أنا طالبة. هوايتي مشاهدة الأفلام. تخرّجتُ في بستان الأطفال سنة ألفين وأربعة عشر ميلادية، تخرّجتُ في المدرسة العالية سنة ألفين وستة وعشرين ميلادية. التحقتُ في الجامعة المالانج الحكومية هذه السنة.</a:t>
            </a:r>
            <a:endParaRPr lang="en-US" sz="16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 · Diskusikan berpasangan: apa petunjuknya, dan bagaimana Anda menilainya?</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SESI I · ASESMEN</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Empat cara menilai proses, bukan hanya produk</a:t>
            </a:r>
            <a:endParaRPr lang="en-US" sz="3400" dirty="0"/>
          </a:p>
        </p:txBody>
      </p:sp>
      <p:sp>
        <p:nvSpPr>
          <p:cNvPr id="4" name="Shape 2"/>
          <p:cNvSpPr/>
          <p:nvPr/>
        </p:nvSpPr>
        <p:spPr>
          <a:xfrm>
            <a:off x="812800" y="1907480"/>
            <a:ext cx="5194300" cy="1128961"/>
          </a:xfrm>
          <a:prstGeom prst="roundRect">
            <a:avLst>
              <a:gd name="adj" fmla="val 11249"/>
            </a:avLst>
          </a:prstGeom>
          <a:solidFill>
            <a:srgbClr val="FFFFFF"/>
          </a:solidFill>
          <a:ln/>
        </p:spPr>
      </p:sp>
      <p:sp>
        <p:nvSpPr>
          <p:cNvPr id="5" name="Shape 3"/>
          <p:cNvSpPr/>
          <p:nvPr/>
        </p:nvSpPr>
        <p:spPr>
          <a:xfrm>
            <a:off x="812800" y="1907480"/>
            <a:ext cx="5194300" cy="1128961"/>
          </a:xfrm>
          <a:custGeom>
            <a:avLst/>
            <a:gdLst/>
            <a:ahLst/>
            <a:cxnLst/>
            <a:rect l="l" t="t" r="r" b="b"/>
            <a:pathLst>
              <a:path w="5194300" h="1128961">
                <a:moveTo>
                  <a:pt x="127000" y="1128961"/>
                </a:moveTo>
                <a:lnTo>
                  <a:pt x="127000" y="1128961"/>
                </a:lnTo>
                <a:arcTo hR="127000" wR="127000" stAng="5400000" swAng="5400000"/>
                <a:lnTo>
                  <a:pt x="0" y="127000"/>
                </a:lnTo>
                <a:arcTo hR="127000" wR="127000" stAng="10800000" swAng="5400000"/>
                <a:lnTo>
                  <a:pt x="127000" y="0"/>
                </a:lnTo>
                <a:arcTo hR="127000" wR="63500" stAng="16200000" swAng="-5400000"/>
                <a:lnTo>
                  <a:pt x="63500" y="1001961"/>
                </a:lnTo>
                <a:arcTo hR="127000" wR="63500" stAng="10800000" swAng="-5400000"/>
                <a:close/>
              </a:path>
            </a:pathLst>
          </a:custGeom>
          <a:solidFill>
            <a:srgbClr val="2F7D74"/>
          </a:solidFill>
          <a:ln/>
        </p:spPr>
      </p:sp>
      <p:sp>
        <p:nvSpPr>
          <p:cNvPr id="6" name="Text 4"/>
          <p:cNvSpPr/>
          <p:nvPr/>
        </p:nvSpPr>
        <p:spPr>
          <a:xfrm>
            <a:off x="1130300" y="2161480"/>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Draf bertahap</a:t>
            </a:r>
            <a:endParaRPr lang="en-US" sz="1800" dirty="0"/>
          </a:p>
        </p:txBody>
      </p:sp>
      <p:sp>
        <p:nvSpPr>
          <p:cNvPr id="7" name="Text 5"/>
          <p:cNvSpPr/>
          <p:nvPr/>
        </p:nvSpPr>
        <p:spPr>
          <a:xfrm>
            <a:off x="1130300" y="2524671"/>
            <a:ext cx="4876800"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Nilai perkembangan dari draf pertama sampai draf akhir</a:t>
            </a:r>
            <a:endParaRPr lang="en-US" sz="1400" dirty="0"/>
          </a:p>
        </p:txBody>
      </p:sp>
      <p:sp>
        <p:nvSpPr>
          <p:cNvPr id="8" name="Shape 6"/>
          <p:cNvSpPr/>
          <p:nvPr/>
        </p:nvSpPr>
        <p:spPr>
          <a:xfrm>
            <a:off x="6184900" y="1907480"/>
            <a:ext cx="5194300" cy="1128961"/>
          </a:xfrm>
          <a:prstGeom prst="roundRect">
            <a:avLst>
              <a:gd name="adj" fmla="val 11249"/>
            </a:avLst>
          </a:prstGeom>
          <a:solidFill>
            <a:srgbClr val="FFFFFF"/>
          </a:solidFill>
          <a:ln/>
        </p:spPr>
      </p:sp>
      <p:sp>
        <p:nvSpPr>
          <p:cNvPr id="9" name="Shape 7"/>
          <p:cNvSpPr/>
          <p:nvPr/>
        </p:nvSpPr>
        <p:spPr>
          <a:xfrm>
            <a:off x="6184900" y="1907480"/>
            <a:ext cx="5194300" cy="1128961"/>
          </a:xfrm>
          <a:custGeom>
            <a:avLst/>
            <a:gdLst/>
            <a:ahLst/>
            <a:cxnLst/>
            <a:rect l="l" t="t" r="r" b="b"/>
            <a:pathLst>
              <a:path w="5194300" h="1128961">
                <a:moveTo>
                  <a:pt x="127000" y="1128961"/>
                </a:moveTo>
                <a:lnTo>
                  <a:pt x="127000" y="1128961"/>
                </a:lnTo>
                <a:arcTo hR="127000" wR="127000" stAng="5400000" swAng="5400000"/>
                <a:lnTo>
                  <a:pt x="0" y="127000"/>
                </a:lnTo>
                <a:arcTo hR="127000" wR="127000" stAng="10800000" swAng="5400000"/>
                <a:lnTo>
                  <a:pt x="127000" y="0"/>
                </a:lnTo>
                <a:arcTo hR="127000" wR="63500" stAng="16200000" swAng="-5400000"/>
                <a:lnTo>
                  <a:pt x="63500" y="1001961"/>
                </a:lnTo>
                <a:arcTo hR="127000" wR="63500" stAng="10800000" swAng="-5400000"/>
                <a:close/>
              </a:path>
            </a:pathLst>
          </a:custGeom>
          <a:solidFill>
            <a:srgbClr val="C8692B"/>
          </a:solidFill>
          <a:ln/>
        </p:spPr>
      </p:sp>
      <p:sp>
        <p:nvSpPr>
          <p:cNvPr id="10" name="Text 8"/>
          <p:cNvSpPr/>
          <p:nvPr/>
        </p:nvSpPr>
        <p:spPr>
          <a:xfrm>
            <a:off x="6502400" y="2161480"/>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Refleksi lisan</a:t>
            </a:r>
            <a:endParaRPr lang="en-US" sz="1800" dirty="0"/>
          </a:p>
        </p:txBody>
      </p:sp>
      <p:sp>
        <p:nvSpPr>
          <p:cNvPr id="11" name="Text 9"/>
          <p:cNvSpPr/>
          <p:nvPr/>
        </p:nvSpPr>
        <p:spPr>
          <a:xfrm>
            <a:off x="6502400" y="2524671"/>
            <a:ext cx="4761484"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Mahasiswa menjelaskan pilihan kata dan strukturnya</a:t>
            </a:r>
            <a:endParaRPr lang="en-US" sz="1400" dirty="0"/>
          </a:p>
        </p:txBody>
      </p:sp>
      <p:sp>
        <p:nvSpPr>
          <p:cNvPr id="12" name="Shape 10"/>
          <p:cNvSpPr/>
          <p:nvPr/>
        </p:nvSpPr>
        <p:spPr>
          <a:xfrm>
            <a:off x="812800" y="3214241"/>
            <a:ext cx="5194300" cy="1128961"/>
          </a:xfrm>
          <a:prstGeom prst="roundRect">
            <a:avLst>
              <a:gd name="adj" fmla="val 11249"/>
            </a:avLst>
          </a:prstGeom>
          <a:solidFill>
            <a:srgbClr val="FFFFFF"/>
          </a:solidFill>
          <a:ln/>
        </p:spPr>
      </p:sp>
      <p:sp>
        <p:nvSpPr>
          <p:cNvPr id="13" name="Shape 11"/>
          <p:cNvSpPr/>
          <p:nvPr/>
        </p:nvSpPr>
        <p:spPr>
          <a:xfrm>
            <a:off x="812800" y="3214241"/>
            <a:ext cx="5194300" cy="1128961"/>
          </a:xfrm>
          <a:custGeom>
            <a:avLst/>
            <a:gdLst/>
            <a:ahLst/>
            <a:cxnLst/>
            <a:rect l="l" t="t" r="r" b="b"/>
            <a:pathLst>
              <a:path w="5194300" h="1128961">
                <a:moveTo>
                  <a:pt x="127000" y="1128961"/>
                </a:moveTo>
                <a:lnTo>
                  <a:pt x="127000" y="1128961"/>
                </a:lnTo>
                <a:arcTo hR="127000" wR="127000" stAng="5400000" swAng="5400000"/>
                <a:lnTo>
                  <a:pt x="0" y="127000"/>
                </a:lnTo>
                <a:arcTo hR="127000" wR="127000" stAng="10800000" swAng="5400000"/>
                <a:lnTo>
                  <a:pt x="127000" y="0"/>
                </a:lnTo>
                <a:arcTo hR="127000" wR="63500" stAng="16200000" swAng="-5400000"/>
                <a:lnTo>
                  <a:pt x="63500" y="1001961"/>
                </a:lnTo>
                <a:arcTo hR="127000" wR="63500" stAng="10800000" swAng="-5400000"/>
                <a:close/>
              </a:path>
            </a:pathLst>
          </a:custGeom>
          <a:solidFill>
            <a:srgbClr val="3B5F8A"/>
          </a:solidFill>
          <a:ln/>
        </p:spPr>
      </p:sp>
      <p:sp>
        <p:nvSpPr>
          <p:cNvPr id="14" name="Text 12"/>
          <p:cNvSpPr/>
          <p:nvPr/>
        </p:nvSpPr>
        <p:spPr>
          <a:xfrm>
            <a:off x="1130300" y="3468241"/>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Menulis di kelas</a:t>
            </a:r>
            <a:endParaRPr lang="en-US" sz="1800" dirty="0"/>
          </a:p>
        </p:txBody>
      </p:sp>
      <p:sp>
        <p:nvSpPr>
          <p:cNvPr id="15" name="Text 13"/>
          <p:cNvSpPr/>
          <p:nvPr/>
        </p:nvSpPr>
        <p:spPr>
          <a:xfrm>
            <a:off x="1130300" y="3831431"/>
            <a:ext cx="4761484"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Tugas inti dikerjakan langsung dengan waktu terbatas</a:t>
            </a:r>
            <a:endParaRPr lang="en-US" sz="1400" dirty="0"/>
          </a:p>
        </p:txBody>
      </p:sp>
      <p:sp>
        <p:nvSpPr>
          <p:cNvPr id="16" name="Shape 14"/>
          <p:cNvSpPr/>
          <p:nvPr/>
        </p:nvSpPr>
        <p:spPr>
          <a:xfrm>
            <a:off x="6184900" y="3214241"/>
            <a:ext cx="5194300" cy="1128961"/>
          </a:xfrm>
          <a:prstGeom prst="roundRect">
            <a:avLst>
              <a:gd name="adj" fmla="val 11249"/>
            </a:avLst>
          </a:prstGeom>
          <a:solidFill>
            <a:srgbClr val="FFFFFF"/>
          </a:solidFill>
          <a:ln/>
        </p:spPr>
      </p:sp>
      <p:sp>
        <p:nvSpPr>
          <p:cNvPr id="17" name="Shape 15"/>
          <p:cNvSpPr/>
          <p:nvPr/>
        </p:nvSpPr>
        <p:spPr>
          <a:xfrm>
            <a:off x="6184900" y="3214241"/>
            <a:ext cx="5194300" cy="1128961"/>
          </a:xfrm>
          <a:custGeom>
            <a:avLst/>
            <a:gdLst/>
            <a:ahLst/>
            <a:cxnLst/>
            <a:rect l="l" t="t" r="r" b="b"/>
            <a:pathLst>
              <a:path w="5194300" h="1128961">
                <a:moveTo>
                  <a:pt x="127000" y="1128961"/>
                </a:moveTo>
                <a:lnTo>
                  <a:pt x="127000" y="1128961"/>
                </a:lnTo>
                <a:arcTo hR="127000" wR="127000" stAng="5400000" swAng="5400000"/>
                <a:lnTo>
                  <a:pt x="0" y="127000"/>
                </a:lnTo>
                <a:arcTo hR="127000" wR="127000" stAng="10800000" swAng="5400000"/>
                <a:lnTo>
                  <a:pt x="127000" y="0"/>
                </a:lnTo>
                <a:arcTo hR="127000" wR="63500" stAng="16200000" swAng="-5400000"/>
                <a:lnTo>
                  <a:pt x="63500" y="1001961"/>
                </a:lnTo>
                <a:arcTo hR="127000" wR="63500" stAng="10800000" swAng="-5400000"/>
                <a:close/>
              </a:path>
            </a:pathLst>
          </a:custGeom>
          <a:solidFill>
            <a:srgbClr val="13303A"/>
          </a:solidFill>
          <a:ln/>
        </p:spPr>
      </p:sp>
      <p:sp>
        <p:nvSpPr>
          <p:cNvPr id="18" name="Text 16"/>
          <p:cNvSpPr/>
          <p:nvPr/>
        </p:nvSpPr>
        <p:spPr>
          <a:xfrm>
            <a:off x="6502400" y="3468241"/>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AI secara terbuka</a:t>
            </a:r>
            <a:endParaRPr lang="en-US" sz="1800" dirty="0"/>
          </a:p>
        </p:txBody>
      </p:sp>
      <p:sp>
        <p:nvSpPr>
          <p:cNvPr id="19" name="Text 17"/>
          <p:cNvSpPr/>
          <p:nvPr/>
        </p:nvSpPr>
        <p:spPr>
          <a:xfrm>
            <a:off x="6502400" y="3831431"/>
            <a:ext cx="4876800"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Mahasiswa mengkritisi keluaran AI lalu memperbaikinya</a:t>
            </a:r>
            <a:endParaRPr lang="en-US" sz="1400" dirty="0"/>
          </a:p>
        </p:txBody>
      </p:sp>
      <p:sp>
        <p:nvSpPr>
          <p:cNvPr id="20" name="Text 1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 · Asesmen di era AI</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3303A"/>
        </a:solidFill>
      </p:bgPr>
    </p:bg>
    <p:spTree>
      <p:nvGrpSpPr>
        <p:cNvPr id="1" name=""/>
        <p:cNvGrpSpPr/>
        <p:nvPr/>
      </p:nvGrpSpPr>
      <p:grpSpPr>
        <a:xfrm>
          <a:off x="0" y="0"/>
          <a:ext cx="0" cy="0"/>
          <a:chOff x="0" y="0"/>
          <a:chExt cx="0" cy="0"/>
        </a:xfrm>
      </p:grpSpPr>
      <p:sp>
        <p:nvSpPr>
          <p:cNvPr id="2" name="Text 0"/>
          <p:cNvSpPr/>
          <p:nvPr/>
        </p:nvSpPr>
        <p:spPr>
          <a:xfrm>
            <a:off x="812800" y="812800"/>
            <a:ext cx="10883392" cy="25653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E8955A"/>
                </a:solidFill>
                <a:latin typeface="Plus Jakarta Sans" pitchFamily="34" charset="0"/>
                <a:ea typeface="Plus Jakarta Sans" pitchFamily="34" charset="-122"/>
                <a:cs typeface="Plus Jakarta Sans" pitchFamily="34" charset="-120"/>
              </a:rPr>
              <a:t>PRINSIP KITA</a:t>
            </a:r>
            <a:endParaRPr lang="en-US" sz="1300" dirty="0"/>
          </a:p>
        </p:txBody>
      </p:sp>
      <p:sp>
        <p:nvSpPr>
          <p:cNvPr id="3" name="Text 1"/>
          <p:cNvSpPr/>
          <p:nvPr>
            <p:ph type="title"/>
          </p:nvPr>
        </p:nvSpPr>
        <p:spPr>
          <a:xfrm>
            <a:off x="812800" y="2346771"/>
            <a:ext cx="10203180" cy="1902867"/>
          </a:xfrm>
          <a:prstGeom prst="rect">
            <a:avLst/>
          </a:prstGeom>
          <a:noFill/>
          <a:ln/>
        </p:spPr>
        <p:txBody>
          <a:bodyPr wrap="square" lIns="0" tIns="0" rIns="0" bIns="0" rtlCol="0" anchor="t">
            <a:normAutofit/>
          </a:bodyPr>
          <a:lstStyle/>
          <a:p>
            <a:pPr algn="l" indent="0" marL="0">
              <a:lnSpc>
                <a:spcPts val="4928"/>
              </a:lnSpc>
              <a:buNone/>
            </a:pPr>
            <a:r>
              <a:rPr lang="en-US" sz="4400" b="1" i="0" dirty="0">
                <a:solidFill>
                  <a:srgbClr val="F6F3EC"/>
                </a:solidFill>
                <a:latin typeface="Plus Jakarta Sans" pitchFamily="34" charset="0"/>
                <a:ea typeface="Plus Jakarta Sans" pitchFamily="34" charset="-122"/>
                <a:cs typeface="Plus Jakarta Sans" pitchFamily="34" charset="-120"/>
              </a:rPr>
              <a:t>AI adalah asisten dosen, bukan pengganti latihan berbahasa mahasiswa.</a:t>
            </a:r>
            <a:endParaRPr lang="en-US" sz="4400" dirty="0"/>
          </a:p>
        </p:txBody>
      </p:sp>
      <p:sp>
        <p:nvSpPr>
          <p:cNvPr id="4" name="Shape 2"/>
          <p:cNvSpPr/>
          <p:nvPr/>
        </p:nvSpPr>
        <p:spPr>
          <a:xfrm>
            <a:off x="812800" y="5533430"/>
            <a:ext cx="10566400" cy="0"/>
          </a:xfrm>
          <a:prstGeom prst="line">
            <a:avLst/>
          </a:prstGeom>
          <a:noFill/>
          <a:ln w="12700">
            <a:solidFill>
              <a:srgbClr val="3D5C66"/>
            </a:solidFill>
            <a:prstDash val="solid"/>
          </a:ln>
        </p:spPr>
      </p:sp>
      <p:sp>
        <p:nvSpPr>
          <p:cNvPr id="5" name="Text 3"/>
          <p:cNvSpPr/>
          <p:nvPr/>
        </p:nvSpPr>
        <p:spPr>
          <a:xfrm>
            <a:off x="812800" y="5742980"/>
            <a:ext cx="6111716"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F6F3EC"/>
                </a:solidFill>
                <a:latin typeface="Plus Jakarta Sans" pitchFamily="34" charset="0"/>
                <a:ea typeface="Plus Jakarta Sans" pitchFamily="34" charset="-122"/>
                <a:cs typeface="Plus Jakarta Sans" pitchFamily="34" charset="-120"/>
              </a:rPr>
              <a:t>Sampai jumpa pukul 19.00 untuk praktik langsung</a:t>
            </a:r>
            <a:endParaRPr lang="en-US" sz="1700" dirty="0"/>
          </a:p>
        </p:txBody>
      </p:sp>
      <p:sp>
        <p:nvSpPr>
          <p:cNvPr id="6" name="Text 4"/>
          <p:cNvSpPr/>
          <p:nvPr/>
        </p:nvSpPr>
        <p:spPr>
          <a:xfrm>
            <a:off x="7193280" y="5796310"/>
            <a:ext cx="4185920" cy="274290"/>
          </a:xfrm>
          <a:prstGeom prst="rect">
            <a:avLst/>
          </a:prstGeom>
          <a:noFill/>
          <a:ln/>
        </p:spPr>
        <p:txBody>
          <a:bodyPr wrap="square" lIns="0" tIns="0" rIns="0" bIns="0" rtlCol="0" anchor="t">
            <a:normAutofit/>
          </a:bodyPr>
          <a:lstStyle/>
          <a:p>
            <a:pPr algn="r" indent="0" marL="0">
              <a:lnSpc>
                <a:spcPts val="1960"/>
              </a:lnSpc>
              <a:buNone/>
            </a:pPr>
            <a:r>
              <a:rPr lang="en-US" sz="1400" dirty="0">
                <a:solidFill>
                  <a:srgbClr val="C9D3D2"/>
                </a:solidFill>
                <a:latin typeface="Plus Jakarta Sans" pitchFamily="34" charset="0"/>
                <a:ea typeface="Plus Jakarta Sans" pitchFamily="34" charset="-122"/>
                <a:cs typeface="Plus Jakarta Sans" pitchFamily="34" charset="-120"/>
              </a:rPr>
              <a:t>Bawa laptop dan akun Google Anda</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B6F67"/>
        </a:solidFill>
      </p:bgPr>
    </p:bg>
    <p:spTree>
      <p:nvGrpSpPr>
        <p:cNvPr id="1" name=""/>
        <p:cNvGrpSpPr/>
        <p:nvPr/>
      </p:nvGrpSpPr>
      <p:grpSpPr>
        <a:xfrm>
          <a:off x="0" y="0"/>
          <a:ext cx="0" cy="0"/>
          <a:chOff x="0" y="0"/>
          <a:chExt cx="0" cy="0"/>
        </a:xfrm>
      </p:grpSpPr>
      <p:sp>
        <p:nvSpPr>
          <p:cNvPr id="2" name="Text 0"/>
          <p:cNvSpPr/>
          <p:nvPr/>
        </p:nvSpPr>
        <p:spPr>
          <a:xfrm>
            <a:off x="812800" y="812800"/>
            <a:ext cx="10883392" cy="25653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D6EFE9"/>
                </a:solidFill>
                <a:latin typeface="Plus Jakarta Sans" pitchFamily="34" charset="0"/>
                <a:ea typeface="Plus Jakarta Sans" pitchFamily="34" charset="-122"/>
                <a:cs typeface="Plus Jakarta Sans" pitchFamily="34" charset="-120"/>
              </a:rPr>
              <a:t>SESI II · 19.00–20.30</a:t>
            </a:r>
            <a:endParaRPr lang="en-US" sz="1300" dirty="0"/>
          </a:p>
        </p:txBody>
      </p:sp>
      <p:sp>
        <p:nvSpPr>
          <p:cNvPr id="3" name="Text 1"/>
          <p:cNvSpPr/>
          <p:nvPr>
            <p:ph type="title"/>
          </p:nvPr>
        </p:nvSpPr>
        <p:spPr>
          <a:xfrm>
            <a:off x="812800" y="2270026"/>
            <a:ext cx="9156700" cy="1533128"/>
          </a:xfrm>
          <a:prstGeom prst="rect">
            <a:avLst/>
          </a:prstGeom>
          <a:noFill/>
          <a:ln/>
        </p:spPr>
        <p:txBody>
          <a:bodyPr wrap="square" lIns="0" tIns="0" rIns="0" bIns="0" rtlCol="0" anchor="t">
            <a:normAutofit/>
          </a:bodyPr>
          <a:lstStyle/>
          <a:p>
            <a:pPr algn="l" indent="0" marL="0">
              <a:lnSpc>
                <a:spcPts val="5936"/>
              </a:lnSpc>
              <a:buNone/>
            </a:pPr>
            <a:r>
              <a:rPr lang="en-US" sz="5600" b="1" i="0" dirty="0">
                <a:solidFill>
                  <a:srgbClr val="F6F3EC"/>
                </a:solidFill>
                <a:latin typeface="Plus Jakarta Sans" pitchFamily="34" charset="0"/>
                <a:ea typeface="Plus Jakarta Sans" pitchFamily="34" charset="-122"/>
                <a:cs typeface="Plus Jakarta Sans" pitchFamily="34" charset="-120"/>
              </a:rPr>
              <a:t>Lab Praktik AI untuk Kelas Bahasa</a:t>
            </a:r>
            <a:endParaRPr lang="en-US" sz="5600" dirty="0"/>
          </a:p>
        </p:txBody>
      </p:sp>
      <p:sp>
        <p:nvSpPr>
          <p:cNvPr id="4" name="Text 2"/>
          <p:cNvSpPr/>
          <p:nvPr/>
        </p:nvSpPr>
        <p:spPr>
          <a:xfrm>
            <a:off x="812800" y="3980954"/>
            <a:ext cx="1088339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D6EFE9"/>
                </a:solidFill>
                <a:latin typeface="Plus Jakarta Sans" pitchFamily="34" charset="0"/>
                <a:ea typeface="Plus Jakarta Sans" pitchFamily="34" charset="-122"/>
                <a:cs typeface="Plus Jakarta Sans" pitchFamily="34" charset="-120"/>
              </a:rPr>
              <a:t>Dari prompt pertama sampai lesson plan, dengan Gemini sebagai alat praktik</a:t>
            </a:r>
            <a:endParaRPr lang="en-US" sz="2000" dirty="0"/>
          </a:p>
        </p:txBody>
      </p:sp>
      <p:sp>
        <p:nvSpPr>
          <p:cNvPr id="5" name="Shape 3"/>
          <p:cNvSpPr/>
          <p:nvPr/>
        </p:nvSpPr>
        <p:spPr>
          <a:xfrm>
            <a:off x="812800" y="5568950"/>
            <a:ext cx="10566400" cy="0"/>
          </a:xfrm>
          <a:prstGeom prst="line">
            <a:avLst/>
          </a:prstGeom>
          <a:noFill/>
          <a:ln w="12700">
            <a:solidFill>
              <a:srgbClr val="5A9890"/>
            </a:solidFill>
            <a:prstDash val="solid"/>
          </a:ln>
        </p:spPr>
      </p:sp>
      <p:sp>
        <p:nvSpPr>
          <p:cNvPr id="6" name="Text 4"/>
          <p:cNvSpPr/>
          <p:nvPr/>
        </p:nvSpPr>
        <p:spPr>
          <a:xfrm>
            <a:off x="812800" y="5778500"/>
            <a:ext cx="2731095"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6F3EC"/>
                </a:solidFill>
                <a:latin typeface="Plus Jakarta Sans" pitchFamily="34" charset="0"/>
                <a:ea typeface="Plus Jakarta Sans" pitchFamily="34" charset="-122"/>
                <a:cs typeface="Plus Jakarta Sans" pitchFamily="34" charset="-120"/>
              </a:rPr>
              <a:t>Buka gemini.google.com</a:t>
            </a:r>
            <a:endParaRPr lang="en-US" sz="1500" dirty="0"/>
          </a:p>
        </p:txBody>
      </p:sp>
      <p:sp>
        <p:nvSpPr>
          <p:cNvPr id="7" name="Text 5"/>
          <p:cNvSpPr/>
          <p:nvPr/>
        </p:nvSpPr>
        <p:spPr>
          <a:xfrm>
            <a:off x="3543895" y="5778500"/>
            <a:ext cx="413623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6F3EC"/>
                </a:solidFill>
                <a:latin typeface="Plus Jakarta Sans" pitchFamily="34" charset="0"/>
                <a:ea typeface="Plus Jakarta Sans" pitchFamily="34" charset="-122"/>
                <a:cs typeface="Plus Jakarta Sans" pitchFamily="34" charset="-120"/>
              </a:rPr>
              <a:t>Prompt bank: [shortlink prompt bank]</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SESI II · PETA FITUR</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Fitur Gemini untuk dosen bahasa</a:t>
            </a:r>
            <a:endParaRPr lang="en-US" sz="3400" dirty="0"/>
          </a:p>
        </p:txBody>
      </p:sp>
      <p:sp>
        <p:nvSpPr>
          <p:cNvPr id="4" name="Shape 2"/>
          <p:cNvSpPr/>
          <p:nvPr/>
        </p:nvSpPr>
        <p:spPr>
          <a:xfrm>
            <a:off x="812800" y="1907480"/>
            <a:ext cx="2527300" cy="1158230"/>
          </a:xfrm>
          <a:prstGeom prst="roundRect">
            <a:avLst>
              <a:gd name="adj" fmla="val 10965"/>
            </a:avLst>
          </a:prstGeom>
          <a:solidFill>
            <a:srgbClr val="FFFFFF"/>
          </a:solidFill>
          <a:ln/>
        </p:spPr>
      </p:sp>
      <p:sp>
        <p:nvSpPr>
          <p:cNvPr id="5" name="Shape 3"/>
          <p:cNvSpPr/>
          <p:nvPr/>
        </p:nvSpPr>
        <p:spPr>
          <a:xfrm>
            <a:off x="812800" y="1907480"/>
            <a:ext cx="2527300" cy="1158230"/>
          </a:xfrm>
          <a:custGeom>
            <a:avLst/>
            <a:gdLst/>
            <a:ahLst/>
            <a:cxnLst/>
            <a:rect l="l" t="t" r="r" b="b"/>
            <a:pathLst>
              <a:path w="2527300" h="1158230">
                <a:moveTo>
                  <a:pt x="127000" y="1158230"/>
                </a:moveTo>
                <a:lnTo>
                  <a:pt x="127000" y="1158230"/>
                </a:lnTo>
                <a:arcTo hR="127000" wR="127000" stAng="5400000" swAng="5400000"/>
                <a:lnTo>
                  <a:pt x="0" y="127000"/>
                </a:lnTo>
                <a:arcTo hR="127000" wR="127000" stAng="10800000" swAng="5400000"/>
                <a:lnTo>
                  <a:pt x="127000" y="0"/>
                </a:lnTo>
                <a:arcTo hR="127000" wR="63500" stAng="16200000" swAng="-5400000"/>
                <a:lnTo>
                  <a:pt x="63500" y="1031230"/>
                </a:lnTo>
                <a:arcTo hR="127000" wR="63500" stAng="10800000" swAng="-5400000"/>
                <a:close/>
              </a:path>
            </a:pathLst>
          </a:custGeom>
          <a:solidFill>
            <a:srgbClr val="C8692B"/>
          </a:solidFill>
          <a:ln/>
        </p:spPr>
      </p:sp>
      <p:sp>
        <p:nvSpPr>
          <p:cNvPr id="6" name="Text 4"/>
          <p:cNvSpPr/>
          <p:nvPr/>
        </p:nvSpPr>
        <p:spPr>
          <a:xfrm>
            <a:off x="1079500" y="2110680"/>
            <a:ext cx="211912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Gems</a:t>
            </a:r>
            <a:endParaRPr lang="en-US" sz="1600" dirty="0"/>
          </a:p>
        </p:txBody>
      </p:sp>
      <p:sp>
        <p:nvSpPr>
          <p:cNvPr id="7" name="Text 5"/>
          <p:cNvSpPr/>
          <p:nvPr/>
        </p:nvSpPr>
        <p:spPr>
          <a:xfrm>
            <a:off x="1079500" y="2418011"/>
            <a:ext cx="2119122" cy="46990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5545A"/>
                </a:solidFill>
                <a:latin typeface="Plus Jakarta Sans" pitchFamily="34" charset="0"/>
                <a:ea typeface="Plus Jakarta Sans" pitchFamily="34" charset="-122"/>
                <a:cs typeface="Plus Jakarta Sans" pitchFamily="34" charset="-120"/>
              </a:rPr>
              <a:t>Asisten khusus yang dipakai berulang</a:t>
            </a:r>
            <a:endParaRPr lang="en-US" sz="1250" dirty="0"/>
          </a:p>
        </p:txBody>
      </p:sp>
      <p:sp>
        <p:nvSpPr>
          <p:cNvPr id="8" name="Shape 6"/>
          <p:cNvSpPr/>
          <p:nvPr/>
        </p:nvSpPr>
        <p:spPr>
          <a:xfrm>
            <a:off x="3492500" y="1907480"/>
            <a:ext cx="2527300" cy="1158230"/>
          </a:xfrm>
          <a:prstGeom prst="roundRect">
            <a:avLst>
              <a:gd name="adj" fmla="val 10965"/>
            </a:avLst>
          </a:prstGeom>
          <a:solidFill>
            <a:srgbClr val="FFFFFF"/>
          </a:solidFill>
          <a:ln/>
        </p:spPr>
      </p:sp>
      <p:sp>
        <p:nvSpPr>
          <p:cNvPr id="9" name="Shape 7"/>
          <p:cNvSpPr/>
          <p:nvPr/>
        </p:nvSpPr>
        <p:spPr>
          <a:xfrm>
            <a:off x="3492500" y="1907480"/>
            <a:ext cx="2527300" cy="1158230"/>
          </a:xfrm>
          <a:custGeom>
            <a:avLst/>
            <a:gdLst/>
            <a:ahLst/>
            <a:cxnLst/>
            <a:rect l="l" t="t" r="r" b="b"/>
            <a:pathLst>
              <a:path w="2527300" h="1158230">
                <a:moveTo>
                  <a:pt x="127000" y="1158230"/>
                </a:moveTo>
                <a:lnTo>
                  <a:pt x="127000" y="1158230"/>
                </a:lnTo>
                <a:arcTo hR="127000" wR="127000" stAng="5400000" swAng="5400000"/>
                <a:lnTo>
                  <a:pt x="0" y="127000"/>
                </a:lnTo>
                <a:arcTo hR="127000" wR="127000" stAng="10800000" swAng="5400000"/>
                <a:lnTo>
                  <a:pt x="127000" y="0"/>
                </a:lnTo>
                <a:arcTo hR="127000" wR="63500" stAng="16200000" swAng="-5400000"/>
                <a:lnTo>
                  <a:pt x="63500" y="1031230"/>
                </a:lnTo>
                <a:arcTo hR="127000" wR="63500" stAng="10800000" swAng="-5400000"/>
                <a:close/>
              </a:path>
            </a:pathLst>
          </a:custGeom>
          <a:solidFill>
            <a:srgbClr val="3B5F8A"/>
          </a:solidFill>
          <a:ln/>
        </p:spPr>
      </p:sp>
      <p:sp>
        <p:nvSpPr>
          <p:cNvPr id="10" name="Text 8"/>
          <p:cNvSpPr/>
          <p:nvPr/>
        </p:nvSpPr>
        <p:spPr>
          <a:xfrm>
            <a:off x="3759200" y="2110680"/>
            <a:ext cx="211912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Canvas</a:t>
            </a:r>
            <a:endParaRPr lang="en-US" sz="1600" dirty="0"/>
          </a:p>
        </p:txBody>
      </p:sp>
      <p:sp>
        <p:nvSpPr>
          <p:cNvPr id="11" name="Text 9"/>
          <p:cNvSpPr/>
          <p:nvPr/>
        </p:nvSpPr>
        <p:spPr>
          <a:xfrm>
            <a:off x="3759200" y="2418011"/>
            <a:ext cx="2119122" cy="46990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5545A"/>
                </a:solidFill>
                <a:latin typeface="Plus Jakarta Sans" pitchFamily="34" charset="0"/>
                <a:ea typeface="Plus Jakarta Sans" pitchFamily="34" charset="-122"/>
                <a:cs typeface="Plus Jakarta Sans" pitchFamily="34" charset="-120"/>
              </a:rPr>
              <a:t>Dokumen dan aplikasi interaktif</a:t>
            </a:r>
            <a:endParaRPr lang="en-US" sz="1250" dirty="0"/>
          </a:p>
        </p:txBody>
      </p:sp>
      <p:sp>
        <p:nvSpPr>
          <p:cNvPr id="12" name="Shape 10"/>
          <p:cNvSpPr/>
          <p:nvPr/>
        </p:nvSpPr>
        <p:spPr>
          <a:xfrm>
            <a:off x="6172200" y="1907480"/>
            <a:ext cx="2527300" cy="1158230"/>
          </a:xfrm>
          <a:prstGeom prst="roundRect">
            <a:avLst>
              <a:gd name="adj" fmla="val 10965"/>
            </a:avLst>
          </a:prstGeom>
          <a:solidFill>
            <a:srgbClr val="FFFFFF"/>
          </a:solidFill>
          <a:ln/>
        </p:spPr>
      </p:sp>
      <p:sp>
        <p:nvSpPr>
          <p:cNvPr id="13" name="Shape 11"/>
          <p:cNvSpPr/>
          <p:nvPr/>
        </p:nvSpPr>
        <p:spPr>
          <a:xfrm>
            <a:off x="6172200" y="1907480"/>
            <a:ext cx="2527300" cy="1158230"/>
          </a:xfrm>
          <a:custGeom>
            <a:avLst/>
            <a:gdLst/>
            <a:ahLst/>
            <a:cxnLst/>
            <a:rect l="l" t="t" r="r" b="b"/>
            <a:pathLst>
              <a:path w="2527300" h="1158230">
                <a:moveTo>
                  <a:pt x="127000" y="1158230"/>
                </a:moveTo>
                <a:lnTo>
                  <a:pt x="127000" y="1158230"/>
                </a:lnTo>
                <a:arcTo hR="127000" wR="127000" stAng="5400000" swAng="5400000"/>
                <a:lnTo>
                  <a:pt x="0" y="127000"/>
                </a:lnTo>
                <a:arcTo hR="127000" wR="127000" stAng="10800000" swAng="5400000"/>
                <a:lnTo>
                  <a:pt x="127000" y="0"/>
                </a:lnTo>
                <a:arcTo hR="127000" wR="63500" stAng="16200000" swAng="-5400000"/>
                <a:lnTo>
                  <a:pt x="63500" y="1031230"/>
                </a:lnTo>
                <a:arcTo hR="127000" wR="63500" stAng="10800000" swAng="-5400000"/>
                <a:close/>
              </a:path>
            </a:pathLst>
          </a:custGeom>
          <a:solidFill>
            <a:srgbClr val="2F7D74"/>
          </a:solidFill>
          <a:ln/>
        </p:spPr>
      </p:sp>
      <p:sp>
        <p:nvSpPr>
          <p:cNvPr id="14" name="Text 12"/>
          <p:cNvSpPr/>
          <p:nvPr/>
        </p:nvSpPr>
        <p:spPr>
          <a:xfrm>
            <a:off x="6438900" y="2110680"/>
            <a:ext cx="211912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Deep Research</a:t>
            </a:r>
            <a:endParaRPr lang="en-US" sz="1600" dirty="0"/>
          </a:p>
        </p:txBody>
      </p:sp>
      <p:sp>
        <p:nvSpPr>
          <p:cNvPr id="15" name="Text 13"/>
          <p:cNvSpPr/>
          <p:nvPr/>
        </p:nvSpPr>
        <p:spPr>
          <a:xfrm>
            <a:off x="6438900" y="2418011"/>
            <a:ext cx="2119122"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5545A"/>
                </a:solidFill>
                <a:latin typeface="Plus Jakarta Sans" pitchFamily="34" charset="0"/>
                <a:ea typeface="Plus Jakarta Sans" pitchFamily="34" charset="-122"/>
                <a:cs typeface="Plus Jakarta Sans" pitchFamily="34" charset="-120"/>
              </a:rPr>
              <a:t>Kajian pustaka bersumber</a:t>
            </a:r>
            <a:endParaRPr lang="en-US" sz="1250" dirty="0"/>
          </a:p>
        </p:txBody>
      </p:sp>
      <p:sp>
        <p:nvSpPr>
          <p:cNvPr id="16" name="Shape 14"/>
          <p:cNvSpPr/>
          <p:nvPr/>
        </p:nvSpPr>
        <p:spPr>
          <a:xfrm>
            <a:off x="8851900" y="1907480"/>
            <a:ext cx="2527300" cy="1158230"/>
          </a:xfrm>
          <a:prstGeom prst="roundRect">
            <a:avLst>
              <a:gd name="adj" fmla="val 10965"/>
            </a:avLst>
          </a:prstGeom>
          <a:solidFill>
            <a:srgbClr val="FFFFFF"/>
          </a:solidFill>
          <a:ln/>
        </p:spPr>
      </p:sp>
      <p:sp>
        <p:nvSpPr>
          <p:cNvPr id="17" name="Shape 15"/>
          <p:cNvSpPr/>
          <p:nvPr/>
        </p:nvSpPr>
        <p:spPr>
          <a:xfrm>
            <a:off x="8851900" y="1907480"/>
            <a:ext cx="2527300" cy="1158230"/>
          </a:xfrm>
          <a:custGeom>
            <a:avLst/>
            <a:gdLst/>
            <a:ahLst/>
            <a:cxnLst/>
            <a:rect l="l" t="t" r="r" b="b"/>
            <a:pathLst>
              <a:path w="2527300" h="1158230">
                <a:moveTo>
                  <a:pt x="127000" y="1158230"/>
                </a:moveTo>
                <a:lnTo>
                  <a:pt x="127000" y="1158230"/>
                </a:lnTo>
                <a:arcTo hR="127000" wR="127000" stAng="5400000" swAng="5400000"/>
                <a:lnTo>
                  <a:pt x="0" y="127000"/>
                </a:lnTo>
                <a:arcTo hR="127000" wR="127000" stAng="10800000" swAng="5400000"/>
                <a:lnTo>
                  <a:pt x="127000" y="0"/>
                </a:lnTo>
                <a:arcTo hR="127000" wR="63500" stAng="16200000" swAng="-5400000"/>
                <a:lnTo>
                  <a:pt x="63500" y="1031230"/>
                </a:lnTo>
                <a:arcTo hR="127000" wR="63500" stAng="10800000" swAng="-5400000"/>
                <a:close/>
              </a:path>
            </a:pathLst>
          </a:custGeom>
          <a:solidFill>
            <a:srgbClr val="C8692B"/>
          </a:solidFill>
          <a:ln/>
        </p:spPr>
      </p:sp>
      <p:sp>
        <p:nvSpPr>
          <p:cNvPr id="18" name="Text 16"/>
          <p:cNvSpPr/>
          <p:nvPr/>
        </p:nvSpPr>
        <p:spPr>
          <a:xfrm>
            <a:off x="9118600" y="2110680"/>
            <a:ext cx="211912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Guided Learning</a:t>
            </a:r>
            <a:endParaRPr lang="en-US" sz="1600" dirty="0"/>
          </a:p>
        </p:txBody>
      </p:sp>
      <p:sp>
        <p:nvSpPr>
          <p:cNvPr id="19" name="Text 17"/>
          <p:cNvSpPr/>
          <p:nvPr/>
        </p:nvSpPr>
        <p:spPr>
          <a:xfrm>
            <a:off x="9118600" y="2418011"/>
            <a:ext cx="2119122" cy="46990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5545A"/>
                </a:solidFill>
                <a:latin typeface="Plus Jakarta Sans" pitchFamily="34" charset="0"/>
                <a:ea typeface="Plus Jakarta Sans" pitchFamily="34" charset="-122"/>
                <a:cs typeface="Plus Jakarta Sans" pitchFamily="34" charset="-120"/>
              </a:rPr>
              <a:t>Belajar bertahap lewat pertanyaan</a:t>
            </a:r>
            <a:endParaRPr lang="en-US" sz="1250" dirty="0"/>
          </a:p>
        </p:txBody>
      </p:sp>
      <p:sp>
        <p:nvSpPr>
          <p:cNvPr id="20" name="Shape 18"/>
          <p:cNvSpPr/>
          <p:nvPr/>
        </p:nvSpPr>
        <p:spPr>
          <a:xfrm>
            <a:off x="812800" y="3218111"/>
            <a:ext cx="2527300" cy="1158230"/>
          </a:xfrm>
          <a:prstGeom prst="roundRect">
            <a:avLst>
              <a:gd name="adj" fmla="val 10965"/>
            </a:avLst>
          </a:prstGeom>
          <a:solidFill>
            <a:srgbClr val="FFFFFF"/>
          </a:solidFill>
          <a:ln/>
        </p:spPr>
      </p:sp>
      <p:sp>
        <p:nvSpPr>
          <p:cNvPr id="21" name="Shape 19"/>
          <p:cNvSpPr/>
          <p:nvPr/>
        </p:nvSpPr>
        <p:spPr>
          <a:xfrm>
            <a:off x="812800" y="3218111"/>
            <a:ext cx="2527300" cy="1158230"/>
          </a:xfrm>
          <a:custGeom>
            <a:avLst/>
            <a:gdLst/>
            <a:ahLst/>
            <a:cxnLst/>
            <a:rect l="l" t="t" r="r" b="b"/>
            <a:pathLst>
              <a:path w="2527300" h="1158230">
                <a:moveTo>
                  <a:pt x="127000" y="1158230"/>
                </a:moveTo>
                <a:lnTo>
                  <a:pt x="127000" y="1158230"/>
                </a:lnTo>
                <a:arcTo hR="127000" wR="127000" stAng="5400000" swAng="5400000"/>
                <a:lnTo>
                  <a:pt x="0" y="127000"/>
                </a:lnTo>
                <a:arcTo hR="127000" wR="127000" stAng="10800000" swAng="5400000"/>
                <a:lnTo>
                  <a:pt x="127000" y="0"/>
                </a:lnTo>
                <a:arcTo hR="127000" wR="63500" stAng="16200000" swAng="-5400000"/>
                <a:lnTo>
                  <a:pt x="63500" y="1031230"/>
                </a:lnTo>
                <a:arcTo hR="127000" wR="63500" stAng="10800000" swAng="-5400000"/>
                <a:close/>
              </a:path>
            </a:pathLst>
          </a:custGeom>
          <a:solidFill>
            <a:srgbClr val="3B5F8A"/>
          </a:solidFill>
          <a:ln/>
        </p:spPr>
      </p:sp>
      <p:sp>
        <p:nvSpPr>
          <p:cNvPr id="22" name="Text 20"/>
          <p:cNvSpPr/>
          <p:nvPr/>
        </p:nvSpPr>
        <p:spPr>
          <a:xfrm>
            <a:off x="1079500" y="3421311"/>
            <a:ext cx="211912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Gemini Live</a:t>
            </a:r>
            <a:endParaRPr lang="en-US" sz="1600" dirty="0"/>
          </a:p>
        </p:txBody>
      </p:sp>
      <p:sp>
        <p:nvSpPr>
          <p:cNvPr id="23" name="Text 21"/>
          <p:cNvSpPr/>
          <p:nvPr/>
        </p:nvSpPr>
        <p:spPr>
          <a:xfrm>
            <a:off x="1079500" y="3728641"/>
            <a:ext cx="2260600" cy="24765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5545A"/>
                </a:solidFill>
                <a:latin typeface="Plus Jakarta Sans" pitchFamily="34" charset="0"/>
                <a:ea typeface="Plus Jakarta Sans" pitchFamily="34" charset="-122"/>
                <a:cs typeface="Plus Jakarta Sans" pitchFamily="34" charset="-120"/>
              </a:rPr>
              <a:t>Percakapan suara real-time</a:t>
            </a:r>
            <a:endParaRPr lang="en-US" sz="1250" dirty="0"/>
          </a:p>
        </p:txBody>
      </p:sp>
      <p:sp>
        <p:nvSpPr>
          <p:cNvPr id="24" name="Shape 22"/>
          <p:cNvSpPr/>
          <p:nvPr/>
        </p:nvSpPr>
        <p:spPr>
          <a:xfrm>
            <a:off x="3492500" y="3218111"/>
            <a:ext cx="2527300" cy="1158230"/>
          </a:xfrm>
          <a:prstGeom prst="roundRect">
            <a:avLst>
              <a:gd name="adj" fmla="val 10965"/>
            </a:avLst>
          </a:prstGeom>
          <a:solidFill>
            <a:srgbClr val="FFFFFF"/>
          </a:solidFill>
          <a:ln/>
        </p:spPr>
      </p:sp>
      <p:sp>
        <p:nvSpPr>
          <p:cNvPr id="25" name="Shape 23"/>
          <p:cNvSpPr/>
          <p:nvPr/>
        </p:nvSpPr>
        <p:spPr>
          <a:xfrm>
            <a:off x="3492500" y="3218111"/>
            <a:ext cx="2527300" cy="1158230"/>
          </a:xfrm>
          <a:custGeom>
            <a:avLst/>
            <a:gdLst/>
            <a:ahLst/>
            <a:cxnLst/>
            <a:rect l="l" t="t" r="r" b="b"/>
            <a:pathLst>
              <a:path w="2527300" h="1158230">
                <a:moveTo>
                  <a:pt x="127000" y="1158230"/>
                </a:moveTo>
                <a:lnTo>
                  <a:pt x="127000" y="1158230"/>
                </a:lnTo>
                <a:arcTo hR="127000" wR="127000" stAng="5400000" swAng="5400000"/>
                <a:lnTo>
                  <a:pt x="0" y="127000"/>
                </a:lnTo>
                <a:arcTo hR="127000" wR="127000" stAng="10800000" swAng="5400000"/>
                <a:lnTo>
                  <a:pt x="127000" y="0"/>
                </a:lnTo>
                <a:arcTo hR="127000" wR="63500" stAng="16200000" swAng="-5400000"/>
                <a:lnTo>
                  <a:pt x="63500" y="1031230"/>
                </a:lnTo>
                <a:arcTo hR="127000" wR="63500" stAng="10800000" swAng="-5400000"/>
                <a:close/>
              </a:path>
            </a:pathLst>
          </a:custGeom>
          <a:solidFill>
            <a:srgbClr val="2F7D74"/>
          </a:solidFill>
          <a:ln/>
        </p:spPr>
      </p:sp>
      <p:sp>
        <p:nvSpPr>
          <p:cNvPr id="26" name="Text 24"/>
          <p:cNvSpPr/>
          <p:nvPr/>
        </p:nvSpPr>
        <p:spPr>
          <a:xfrm>
            <a:off x="3759200" y="3421311"/>
            <a:ext cx="211912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Image</a:t>
            </a:r>
            <a:endParaRPr lang="en-US" sz="1600" dirty="0"/>
          </a:p>
        </p:txBody>
      </p:sp>
      <p:sp>
        <p:nvSpPr>
          <p:cNvPr id="27" name="Text 25"/>
          <p:cNvSpPr/>
          <p:nvPr/>
        </p:nvSpPr>
        <p:spPr>
          <a:xfrm>
            <a:off x="3759200" y="3728641"/>
            <a:ext cx="2119122" cy="46990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5545A"/>
                </a:solidFill>
                <a:latin typeface="Plus Jakarta Sans" pitchFamily="34" charset="0"/>
                <a:ea typeface="Plus Jakarta Sans" pitchFamily="34" charset="-122"/>
                <a:cs typeface="Plus Jakarta Sans" pitchFamily="34" charset="-120"/>
              </a:rPr>
              <a:t>Membuat dan menyunting gambar</a:t>
            </a:r>
            <a:endParaRPr lang="en-US" sz="1250" dirty="0"/>
          </a:p>
        </p:txBody>
      </p:sp>
      <p:sp>
        <p:nvSpPr>
          <p:cNvPr id="28" name="Shape 26"/>
          <p:cNvSpPr/>
          <p:nvPr/>
        </p:nvSpPr>
        <p:spPr>
          <a:xfrm>
            <a:off x="6172200" y="3218111"/>
            <a:ext cx="2527300" cy="1158230"/>
          </a:xfrm>
          <a:prstGeom prst="roundRect">
            <a:avLst>
              <a:gd name="adj" fmla="val 10965"/>
            </a:avLst>
          </a:prstGeom>
          <a:solidFill>
            <a:srgbClr val="FFFFFF"/>
          </a:solidFill>
          <a:ln/>
        </p:spPr>
      </p:sp>
      <p:sp>
        <p:nvSpPr>
          <p:cNvPr id="29" name="Shape 27"/>
          <p:cNvSpPr/>
          <p:nvPr/>
        </p:nvSpPr>
        <p:spPr>
          <a:xfrm>
            <a:off x="6172200" y="3218111"/>
            <a:ext cx="2527300" cy="1158230"/>
          </a:xfrm>
          <a:custGeom>
            <a:avLst/>
            <a:gdLst/>
            <a:ahLst/>
            <a:cxnLst/>
            <a:rect l="l" t="t" r="r" b="b"/>
            <a:pathLst>
              <a:path w="2527300" h="1158230">
                <a:moveTo>
                  <a:pt x="127000" y="1158230"/>
                </a:moveTo>
                <a:lnTo>
                  <a:pt x="127000" y="1158230"/>
                </a:lnTo>
                <a:arcTo hR="127000" wR="127000" stAng="5400000" swAng="5400000"/>
                <a:lnTo>
                  <a:pt x="0" y="127000"/>
                </a:lnTo>
                <a:arcTo hR="127000" wR="127000" stAng="10800000" swAng="5400000"/>
                <a:lnTo>
                  <a:pt x="127000" y="0"/>
                </a:lnTo>
                <a:arcTo hR="127000" wR="63500" stAng="16200000" swAng="-5400000"/>
                <a:lnTo>
                  <a:pt x="63500" y="1031230"/>
                </a:lnTo>
                <a:arcTo hR="127000" wR="63500" stAng="10800000" swAng="-5400000"/>
                <a:close/>
              </a:path>
            </a:pathLst>
          </a:custGeom>
          <a:solidFill>
            <a:srgbClr val="C8692B"/>
          </a:solidFill>
          <a:ln/>
        </p:spPr>
      </p:sp>
      <p:sp>
        <p:nvSpPr>
          <p:cNvPr id="30" name="Text 28"/>
          <p:cNvSpPr/>
          <p:nvPr/>
        </p:nvSpPr>
        <p:spPr>
          <a:xfrm>
            <a:off x="6438900" y="3421311"/>
            <a:ext cx="211912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Workspace Studio</a:t>
            </a:r>
            <a:endParaRPr lang="en-US" sz="1600" dirty="0"/>
          </a:p>
        </p:txBody>
      </p:sp>
      <p:sp>
        <p:nvSpPr>
          <p:cNvPr id="31" name="Text 29"/>
          <p:cNvSpPr/>
          <p:nvPr/>
        </p:nvSpPr>
        <p:spPr>
          <a:xfrm>
            <a:off x="6438900" y="3728641"/>
            <a:ext cx="2119122" cy="46990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5545A"/>
                </a:solidFill>
                <a:latin typeface="Plus Jakarta Sans" pitchFamily="34" charset="0"/>
                <a:ea typeface="Plus Jakarta Sans" pitchFamily="34" charset="-122"/>
                <a:cs typeface="Plus Jakarta Sans" pitchFamily="34" charset="-120"/>
              </a:rPr>
              <a:t>Agen otomatis di Gmail dan Drive</a:t>
            </a:r>
            <a:endParaRPr lang="en-US" sz="1250" dirty="0"/>
          </a:p>
        </p:txBody>
      </p:sp>
      <p:sp>
        <p:nvSpPr>
          <p:cNvPr id="32" name="Shape 30"/>
          <p:cNvSpPr/>
          <p:nvPr/>
        </p:nvSpPr>
        <p:spPr>
          <a:xfrm>
            <a:off x="8851900" y="3218111"/>
            <a:ext cx="2527300" cy="1158230"/>
          </a:xfrm>
          <a:prstGeom prst="roundRect">
            <a:avLst>
              <a:gd name="adj" fmla="val 10965"/>
            </a:avLst>
          </a:prstGeom>
          <a:solidFill>
            <a:srgbClr val="FFFFFF"/>
          </a:solidFill>
          <a:ln/>
        </p:spPr>
      </p:sp>
      <p:sp>
        <p:nvSpPr>
          <p:cNvPr id="33" name="Shape 31"/>
          <p:cNvSpPr/>
          <p:nvPr/>
        </p:nvSpPr>
        <p:spPr>
          <a:xfrm>
            <a:off x="8851900" y="3218111"/>
            <a:ext cx="2527300" cy="1158230"/>
          </a:xfrm>
          <a:custGeom>
            <a:avLst/>
            <a:gdLst/>
            <a:ahLst/>
            <a:cxnLst/>
            <a:rect l="l" t="t" r="r" b="b"/>
            <a:pathLst>
              <a:path w="2527300" h="1158230">
                <a:moveTo>
                  <a:pt x="127000" y="1158230"/>
                </a:moveTo>
                <a:lnTo>
                  <a:pt x="127000" y="1158230"/>
                </a:lnTo>
                <a:arcTo hR="127000" wR="127000" stAng="5400000" swAng="5400000"/>
                <a:lnTo>
                  <a:pt x="0" y="127000"/>
                </a:lnTo>
                <a:arcTo hR="127000" wR="127000" stAng="10800000" swAng="5400000"/>
                <a:lnTo>
                  <a:pt x="127000" y="0"/>
                </a:lnTo>
                <a:arcTo hR="127000" wR="63500" stAng="16200000" swAng="-5400000"/>
                <a:lnTo>
                  <a:pt x="63500" y="1031230"/>
                </a:lnTo>
                <a:arcTo hR="127000" wR="63500" stAng="10800000" swAng="-5400000"/>
                <a:close/>
              </a:path>
            </a:pathLst>
          </a:custGeom>
          <a:solidFill>
            <a:srgbClr val="3B5F8A"/>
          </a:solidFill>
          <a:ln/>
        </p:spPr>
      </p:sp>
      <p:sp>
        <p:nvSpPr>
          <p:cNvPr id="34" name="Text 32"/>
          <p:cNvSpPr/>
          <p:nvPr/>
        </p:nvSpPr>
        <p:spPr>
          <a:xfrm>
            <a:off x="9118600" y="3421311"/>
            <a:ext cx="211912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2A30"/>
                </a:solidFill>
                <a:latin typeface="Plus Jakarta Sans" pitchFamily="34" charset="0"/>
                <a:ea typeface="Plus Jakarta Sans" pitchFamily="34" charset="-122"/>
                <a:cs typeface="Plus Jakarta Sans" pitchFamily="34" charset="-120"/>
              </a:rPr>
              <a:t>NotebookLM</a:t>
            </a:r>
            <a:endParaRPr lang="en-US" sz="1600" dirty="0"/>
          </a:p>
        </p:txBody>
      </p:sp>
      <p:sp>
        <p:nvSpPr>
          <p:cNvPr id="35" name="Text 33"/>
          <p:cNvSpPr/>
          <p:nvPr/>
        </p:nvSpPr>
        <p:spPr>
          <a:xfrm>
            <a:off x="9118600" y="3728641"/>
            <a:ext cx="2119122" cy="46990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5545A"/>
                </a:solidFill>
                <a:latin typeface="Plus Jakarta Sans" pitchFamily="34" charset="0"/>
                <a:ea typeface="Plus Jakarta Sans" pitchFamily="34" charset="-122"/>
                <a:cs typeface="Plus Jakarta Sans" pitchFamily="34" charset="-120"/>
              </a:rPr>
              <a:t>Belajar dari dokumen Anda sendiri</a:t>
            </a:r>
            <a:endParaRPr lang="en-US" sz="1250" dirty="0"/>
          </a:p>
        </p:txBody>
      </p:sp>
      <p:sp>
        <p:nvSpPr>
          <p:cNvPr id="36" name="Text 3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Lab praktik AI</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FITUR GEMINI · 1/7</a:t>
            </a:r>
            <a:endParaRPr lang="en-US" sz="1200" dirty="0"/>
          </a:p>
        </p:txBody>
      </p:sp>
      <p:sp>
        <p:nvSpPr>
          <p:cNvPr id="3" name="Text 1"/>
          <p:cNvSpPr/>
          <p:nvPr>
            <p:ph type="title"/>
          </p:nvPr>
        </p:nvSpPr>
        <p:spPr>
          <a:xfrm>
            <a:off x="812800" y="1127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2A30"/>
                </a:solidFill>
                <a:latin typeface="Plus Jakarta Sans" pitchFamily="34" charset="0"/>
                <a:ea typeface="Plus Jakarta Sans" pitchFamily="34" charset="-122"/>
                <a:cs typeface="Plus Jakarta Sans" pitchFamily="34" charset="-120"/>
              </a:rPr>
              <a:t>Gems: asisten khusus yang dipakai berulang</a:t>
            </a:r>
            <a:endParaRPr lang="en-US" sz="3200" dirty="0"/>
          </a:p>
        </p:txBody>
      </p:sp>
      <p:sp>
        <p:nvSpPr>
          <p:cNvPr id="4" name="Shape 2"/>
          <p:cNvSpPr/>
          <p:nvPr/>
        </p:nvSpPr>
        <p:spPr>
          <a:xfrm>
            <a:off x="838200" y="1828750"/>
            <a:ext cx="0" cy="1065411"/>
          </a:xfrm>
          <a:prstGeom prst="line">
            <a:avLst/>
          </a:prstGeom>
          <a:noFill/>
          <a:ln w="50800">
            <a:solidFill>
              <a:srgbClr val="2F7D74"/>
            </a:solidFill>
            <a:prstDash val="solid"/>
          </a:ln>
        </p:spPr>
      </p:sp>
      <p:sp>
        <p:nvSpPr>
          <p:cNvPr id="5" name="Text 3"/>
          <p:cNvSpPr/>
          <p:nvPr/>
        </p:nvSpPr>
        <p:spPr>
          <a:xfrm>
            <a:off x="1041400" y="1828750"/>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Apa itu</a:t>
            </a:r>
            <a:endParaRPr lang="en-US" sz="1500" dirty="0"/>
          </a:p>
        </p:txBody>
      </p:sp>
      <p:sp>
        <p:nvSpPr>
          <p:cNvPr id="6" name="Text 4"/>
          <p:cNvSpPr/>
          <p:nvPr/>
        </p:nvSpPr>
        <p:spPr>
          <a:xfrm>
            <a:off x="1041400" y="2120850"/>
            <a:ext cx="5363210"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Asisten AI dengan instruksi dan materi yang tersimpan, sehingga Anda tidak perlu mengetik ulang prompt panjang setiap kali.</a:t>
            </a:r>
            <a:endParaRPr lang="en-US" sz="1400" dirty="0"/>
          </a:p>
        </p:txBody>
      </p:sp>
      <p:sp>
        <p:nvSpPr>
          <p:cNvPr id="7" name="Shape 5"/>
          <p:cNvSpPr/>
          <p:nvPr/>
        </p:nvSpPr>
        <p:spPr>
          <a:xfrm>
            <a:off x="838200" y="3097361"/>
            <a:ext cx="0" cy="807641"/>
          </a:xfrm>
          <a:prstGeom prst="line">
            <a:avLst/>
          </a:prstGeom>
          <a:noFill/>
          <a:ln w="50800">
            <a:solidFill>
              <a:srgbClr val="2F7D74"/>
            </a:solidFill>
            <a:prstDash val="solid"/>
          </a:ln>
        </p:spPr>
      </p:sp>
      <p:sp>
        <p:nvSpPr>
          <p:cNvPr id="8" name="Text 6"/>
          <p:cNvSpPr/>
          <p:nvPr/>
        </p:nvSpPr>
        <p:spPr>
          <a:xfrm>
            <a:off x="1041400" y="3097361"/>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Cara membuka</a:t>
            </a:r>
            <a:endParaRPr lang="en-US" sz="1500" dirty="0"/>
          </a:p>
        </p:txBody>
      </p:sp>
      <p:sp>
        <p:nvSpPr>
          <p:cNvPr id="9" name="Text 7"/>
          <p:cNvSpPr/>
          <p:nvPr/>
        </p:nvSpPr>
        <p:spPr>
          <a:xfrm>
            <a:off x="1041400" y="3389461"/>
            <a:ext cx="5363210"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Buka </a:t>
            </a:r>
            <a:r>
              <a:rPr lang="en-US" sz="1400" u="sng" dirty="0">
                <a:solidFill>
                  <a:srgbClr val="A24F19"/>
                </a:solidFill>
                <a:latin typeface="Plus Jakarta Sans" pitchFamily="34" charset="0"/>
                <a:ea typeface="Plus Jakarta Sans" pitchFamily="34" charset="-122"/>
                <a:cs typeface="Plus Jakarta Sans" pitchFamily="34" charset="-120"/>
                <a:hlinkClick r:id="rId1" invalidUrl="" action="" tgtFrame="" tooltip="" history="1" highlightClick="0" endSnd="0">
                  <a:extLst>
                    <a:ext uri="{A12FA001-AC4F-418D-AE19-62706E023703}">
                      <ahyp:hlinkClr xmlns:ahyp="http://schemas.microsoft.com/office/drawing/2018/hyperlinkcolor" val="tx"/>
                    </a:ext>
                  </a:extLst>
                </a:hlinkClick>
              </a:rPr>
              <a:t>gemini.google.com/gems</a:t>
            </a:r>
            <a:r>
              <a:rPr lang="en-US" sz="1400" dirty="0">
                <a:solidFill>
                  <a:srgbClr val="45545A"/>
                </a:solidFill>
                <a:latin typeface="Plus Jakarta Sans" pitchFamily="34" charset="0"/>
                <a:ea typeface="Plus Jakarta Sans" pitchFamily="34" charset="-122"/>
                <a:cs typeface="Plus Jakarta Sans" pitchFamily="34" charset="-120"/>
              </a:rPr>
              <a:t> → New Gem. Gem bisa dibagikan seperti file Google Drive.</a:t>
            </a:r>
            <a:endParaRPr lang="en-US" sz="1400" dirty="0"/>
          </a:p>
        </p:txBody>
      </p:sp>
      <p:sp>
        <p:nvSpPr>
          <p:cNvPr id="10" name="Shape 8"/>
          <p:cNvSpPr/>
          <p:nvPr/>
        </p:nvSpPr>
        <p:spPr>
          <a:xfrm>
            <a:off x="6553200" y="1828750"/>
            <a:ext cx="4826000" cy="2421186"/>
          </a:xfrm>
          <a:prstGeom prst="roundRect">
            <a:avLst>
              <a:gd name="adj" fmla="val 5245"/>
            </a:avLst>
          </a:prstGeom>
          <a:solidFill>
            <a:srgbClr val="13303A"/>
          </a:solidFill>
          <a:ln/>
        </p:spPr>
      </p:sp>
      <p:sp>
        <p:nvSpPr>
          <p:cNvPr id="11" name="Text 9"/>
          <p:cNvSpPr/>
          <p:nvPr/>
        </p:nvSpPr>
        <p:spPr>
          <a:xfrm>
            <a:off x="6832600" y="2108150"/>
            <a:ext cx="439521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8955A"/>
                </a:solidFill>
                <a:latin typeface="Plus Jakarta Sans" pitchFamily="34" charset="0"/>
                <a:ea typeface="Plus Jakarta Sans" pitchFamily="34" charset="-122"/>
                <a:cs typeface="Plus Jakarta Sans" pitchFamily="34" charset="-120"/>
              </a:rPr>
              <a:t>Ide untuk kelas bahasa</a:t>
            </a:r>
            <a:endParaRPr lang="en-US" sz="1600" dirty="0"/>
          </a:p>
        </p:txBody>
      </p:sp>
      <p:sp>
        <p:nvSpPr>
          <p:cNvPr id="12" name="Text 10"/>
          <p:cNvSpPr/>
          <p:nvPr/>
        </p:nvSpPr>
        <p:spPr>
          <a:xfrm>
            <a:off x="6917563" y="2478980"/>
            <a:ext cx="4302633" cy="1516955"/>
          </a:xfrm>
          <a:prstGeom prst="rect">
            <a:avLst/>
          </a:prstGeom>
          <a:noFill/>
          <a:ln/>
        </p:spPr>
        <p:txBody>
          <a:bodyPr wrap="square" lIns="0" tIns="0" rIns="0" bIns="0" rtlCol="0" anchor="t">
            <a:normAutofit/>
          </a:bodyPr>
          <a:lstStyle/>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Partner muhadatsah atau conversation sesuai level</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Pemberi umpan balik menulis yang tidak menulis ulang</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Asisten mufradat dari buku ajar yang diunggah di Knowledge</a:t>
            </a:r>
            <a:endParaRPr lang="en-US" sz="1350" dirty="0"/>
          </a:p>
        </p:txBody>
      </p:sp>
      <p:sp>
        <p:nvSpPr>
          <p:cNvPr id="13" name="Text 11"/>
          <p:cNvSpPr/>
          <p:nvPr/>
        </p:nvSpPr>
        <p:spPr>
          <a:xfrm>
            <a:off x="812800" y="4503936"/>
            <a:ext cx="10566400" cy="493365"/>
          </a:xfrm>
          <a:prstGeom prst="roundRect">
            <a:avLst>
              <a:gd name="adj" fmla="val 18019"/>
            </a:avLst>
          </a:prstGeom>
          <a:solidFill>
            <a:srgbClr val="FBE9DB"/>
          </a:solidFill>
          <a:ln/>
        </p:spPr>
        <p:txBody>
          <a:bodyPr wrap="square" lIns="151762" tIns="100962" rIns="0" bIns="75562" rtlCol="0" anchor="t">
            <a:normAutofit/>
          </a:bodyPr>
          <a:lstStyle/>
          <a:p>
            <a:pPr algn="l" indent="0" marL="0">
              <a:lnSpc>
                <a:spcPts val="1885"/>
              </a:lnSpc>
              <a:buNone/>
            </a:pPr>
            <a:r>
              <a:rPr lang="en-US" sz="1300" b="1" dirty="0">
                <a:solidFill>
                  <a:srgbClr val="A24F19"/>
                </a:solidFill>
                <a:latin typeface="Plus Jakarta Sans" pitchFamily="34" charset="0"/>
                <a:ea typeface="Plus Jakarta Sans" pitchFamily="34" charset="-122"/>
                <a:cs typeface="Plus Jakarta Sans" pitchFamily="34" charset="-120"/>
              </a:rPr>
              <a:t>Tips:</a:t>
            </a:r>
            <a:r>
              <a:rPr lang="en-US" sz="1300" dirty="0">
                <a:solidFill>
                  <a:srgbClr val="1B2A30"/>
                </a:solidFill>
                <a:latin typeface="Plus Jakarta Sans" pitchFamily="34" charset="0"/>
                <a:ea typeface="Plus Jakarta Sans" pitchFamily="34" charset="-122"/>
                <a:cs typeface="Plus Jakarta Sans" pitchFamily="34" charset="-120"/>
              </a:rPr>
              <a:t> tulis bagian Aturan dengan tegas, lalu uji di panel pratinjau sebelum dibagikan ke mahasiswa.</a:t>
            </a:r>
            <a:endParaRPr lang="en-US" sz="13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Nama menu dan ketersediaan fitur dapat berbeda per akun</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FITUR GEMINI · 2/7</a:t>
            </a:r>
            <a:endParaRPr lang="en-US" sz="1200" dirty="0"/>
          </a:p>
        </p:txBody>
      </p:sp>
      <p:sp>
        <p:nvSpPr>
          <p:cNvPr id="3" name="Text 1"/>
          <p:cNvSpPr/>
          <p:nvPr>
            <p:ph type="title"/>
          </p:nvPr>
        </p:nvSpPr>
        <p:spPr>
          <a:xfrm>
            <a:off x="812800" y="1127720"/>
            <a:ext cx="11379200"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2A30"/>
                </a:solidFill>
                <a:latin typeface="Plus Jakarta Sans" pitchFamily="34" charset="0"/>
                <a:ea typeface="Plus Jakarta Sans" pitchFamily="34" charset="-122"/>
                <a:cs typeface="Plus Jakarta Sans" pitchFamily="34" charset="-120"/>
              </a:rPr>
              <a:t>Canvas: menulis dan membuat aplikasi tanpa coding</a:t>
            </a:r>
            <a:endParaRPr lang="en-US" sz="3200" dirty="0"/>
          </a:p>
        </p:txBody>
      </p:sp>
      <p:sp>
        <p:nvSpPr>
          <p:cNvPr id="4" name="Shape 2"/>
          <p:cNvSpPr/>
          <p:nvPr/>
        </p:nvSpPr>
        <p:spPr>
          <a:xfrm>
            <a:off x="838200" y="1828750"/>
            <a:ext cx="0" cy="1065411"/>
          </a:xfrm>
          <a:prstGeom prst="line">
            <a:avLst/>
          </a:prstGeom>
          <a:noFill/>
          <a:ln w="50800">
            <a:solidFill>
              <a:srgbClr val="C8692B"/>
            </a:solidFill>
            <a:prstDash val="solid"/>
          </a:ln>
        </p:spPr>
      </p:sp>
      <p:sp>
        <p:nvSpPr>
          <p:cNvPr id="5" name="Text 3"/>
          <p:cNvSpPr/>
          <p:nvPr/>
        </p:nvSpPr>
        <p:spPr>
          <a:xfrm>
            <a:off x="1041400" y="1828750"/>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Apa itu</a:t>
            </a:r>
            <a:endParaRPr lang="en-US" sz="1500" dirty="0"/>
          </a:p>
        </p:txBody>
      </p:sp>
      <p:sp>
        <p:nvSpPr>
          <p:cNvPr id="6" name="Text 4"/>
          <p:cNvSpPr/>
          <p:nvPr/>
        </p:nvSpPr>
        <p:spPr>
          <a:xfrm>
            <a:off x="1041400" y="2120850"/>
            <a:ext cx="5363210"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Ruang kerja di samping chat untuk menyusun dokumen atau membuat aplikasi web interaktif, lalu menyuntingnya bersama Gemini.</a:t>
            </a:r>
            <a:endParaRPr lang="en-US" sz="1400" dirty="0"/>
          </a:p>
        </p:txBody>
      </p:sp>
      <p:sp>
        <p:nvSpPr>
          <p:cNvPr id="7" name="Shape 5"/>
          <p:cNvSpPr/>
          <p:nvPr/>
        </p:nvSpPr>
        <p:spPr>
          <a:xfrm>
            <a:off x="838200" y="3097361"/>
            <a:ext cx="0" cy="1065411"/>
          </a:xfrm>
          <a:prstGeom prst="line">
            <a:avLst/>
          </a:prstGeom>
          <a:noFill/>
          <a:ln w="50800">
            <a:solidFill>
              <a:srgbClr val="C8692B"/>
            </a:solidFill>
            <a:prstDash val="solid"/>
          </a:ln>
        </p:spPr>
      </p:sp>
      <p:sp>
        <p:nvSpPr>
          <p:cNvPr id="8" name="Text 6"/>
          <p:cNvSpPr/>
          <p:nvPr/>
        </p:nvSpPr>
        <p:spPr>
          <a:xfrm>
            <a:off x="1041400" y="3097361"/>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Cara membuka</a:t>
            </a:r>
            <a:endParaRPr lang="en-US" sz="1500" dirty="0"/>
          </a:p>
        </p:txBody>
      </p:sp>
      <p:sp>
        <p:nvSpPr>
          <p:cNvPr id="9" name="Text 7"/>
          <p:cNvSpPr/>
          <p:nvPr/>
        </p:nvSpPr>
        <p:spPr>
          <a:xfrm>
            <a:off x="1041400" y="3389461"/>
            <a:ext cx="5363210"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Klik Tools di kotak prompt → Canvas, lalu jelaskan dokumen atau aplikasi yang diinginkan. Hasilnya bisa dibagikan lewat tautan.</a:t>
            </a:r>
            <a:endParaRPr lang="en-US" sz="1400" dirty="0"/>
          </a:p>
        </p:txBody>
      </p:sp>
      <p:sp>
        <p:nvSpPr>
          <p:cNvPr id="10" name="Shape 8"/>
          <p:cNvSpPr/>
          <p:nvPr/>
        </p:nvSpPr>
        <p:spPr>
          <a:xfrm>
            <a:off x="6553200" y="1828750"/>
            <a:ext cx="4826000" cy="2334022"/>
          </a:xfrm>
          <a:prstGeom prst="roundRect">
            <a:avLst>
              <a:gd name="adj" fmla="val 5441"/>
            </a:avLst>
          </a:prstGeom>
          <a:solidFill>
            <a:srgbClr val="13303A"/>
          </a:solidFill>
          <a:ln/>
        </p:spPr>
      </p:sp>
      <p:sp>
        <p:nvSpPr>
          <p:cNvPr id="11" name="Text 9"/>
          <p:cNvSpPr/>
          <p:nvPr/>
        </p:nvSpPr>
        <p:spPr>
          <a:xfrm>
            <a:off x="6832600" y="2108150"/>
            <a:ext cx="439521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8955A"/>
                </a:solidFill>
                <a:latin typeface="Plus Jakarta Sans" pitchFamily="34" charset="0"/>
                <a:ea typeface="Plus Jakarta Sans" pitchFamily="34" charset="-122"/>
                <a:cs typeface="Plus Jakarta Sans" pitchFamily="34" charset="-120"/>
              </a:rPr>
              <a:t>Ide untuk kelas bahasa</a:t>
            </a:r>
            <a:endParaRPr lang="en-US" sz="1600" dirty="0"/>
          </a:p>
        </p:txBody>
      </p:sp>
      <p:sp>
        <p:nvSpPr>
          <p:cNvPr id="12" name="Text 10"/>
          <p:cNvSpPr/>
          <p:nvPr/>
        </p:nvSpPr>
        <p:spPr>
          <a:xfrm>
            <a:off x="6917563" y="2478980"/>
            <a:ext cx="4302633" cy="1268363"/>
          </a:xfrm>
          <a:prstGeom prst="rect">
            <a:avLst/>
          </a:prstGeom>
          <a:noFill/>
          <a:ln/>
        </p:spPr>
        <p:txBody>
          <a:bodyPr wrap="square" lIns="0" tIns="0" rIns="0" bIns="0" rtlCol="0" anchor="t">
            <a:normAutofit/>
          </a:bodyPr>
          <a:lstStyle/>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Game kosakata menjodohkan dan kartu bolak-balik</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Simulasi percakapan bercabang untuk situasi nyata</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Lembar kerja dan rubrik yang disunting langsung</a:t>
            </a:r>
            <a:endParaRPr lang="en-US" sz="1350" dirty="0"/>
          </a:p>
        </p:txBody>
      </p:sp>
      <p:sp>
        <p:nvSpPr>
          <p:cNvPr id="13" name="Text 11"/>
          <p:cNvSpPr/>
          <p:nvPr/>
        </p:nvSpPr>
        <p:spPr>
          <a:xfrm>
            <a:off x="812800" y="4416772"/>
            <a:ext cx="10566400" cy="732730"/>
          </a:xfrm>
          <a:prstGeom prst="roundRect">
            <a:avLst>
              <a:gd name="adj" fmla="val 12133"/>
            </a:avLst>
          </a:prstGeom>
          <a:solidFill>
            <a:srgbClr val="FBE9DB"/>
          </a:solidFill>
          <a:ln/>
        </p:spPr>
        <p:txBody>
          <a:bodyPr wrap="square" lIns="151762" tIns="100962" rIns="0" bIns="75562" rtlCol="0" anchor="t">
            <a:normAutofit/>
          </a:bodyPr>
          <a:lstStyle/>
          <a:p>
            <a:pPr algn="l" indent="0" marL="0">
              <a:lnSpc>
                <a:spcPts val="1885"/>
              </a:lnSpc>
              <a:buNone/>
            </a:pPr>
            <a:r>
              <a:rPr lang="en-US" sz="1300" b="1" dirty="0">
                <a:solidFill>
                  <a:srgbClr val="A24F19"/>
                </a:solidFill>
                <a:latin typeface="Plus Jakarta Sans" pitchFamily="34" charset="0"/>
                <a:ea typeface="Plus Jakarta Sans" pitchFamily="34" charset="-122"/>
                <a:cs typeface="Plus Jakarta Sans" pitchFamily="34" charset="-120"/>
              </a:rPr>
              <a:t>Tips:</a:t>
            </a:r>
            <a:r>
              <a:rPr lang="en-US" sz="1300" dirty="0">
                <a:solidFill>
                  <a:srgbClr val="1B2A30"/>
                </a:solidFill>
                <a:latin typeface="Plus Jakarta Sans" pitchFamily="34" charset="0"/>
                <a:ea typeface="Plus Jakarta Sans" pitchFamily="34" charset="-122"/>
                <a:cs typeface="Plus Jakarta Sans" pitchFamily="34" charset="-120"/>
              </a:rPr>
              <a:t> minta perubahan kecil secara bertahap, misalnya “tambahkan skor” atau “perbesar huruf Arabnya”, daripada mengulang dari awal.</a:t>
            </a:r>
            <a:endParaRPr lang="en-US" sz="13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Nama menu dan ketersediaan fitur dapat berbeda per akun</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FITUR GEMINI · 3/7</a:t>
            </a:r>
            <a:endParaRPr lang="en-US" sz="1200" dirty="0"/>
          </a:p>
        </p:txBody>
      </p:sp>
      <p:sp>
        <p:nvSpPr>
          <p:cNvPr id="3" name="Text 1"/>
          <p:cNvSpPr/>
          <p:nvPr>
            <p:ph type="title"/>
          </p:nvPr>
        </p:nvSpPr>
        <p:spPr>
          <a:xfrm>
            <a:off x="812800" y="1127720"/>
            <a:ext cx="11379200"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2A30"/>
                </a:solidFill>
                <a:latin typeface="Plus Jakarta Sans" pitchFamily="34" charset="0"/>
                <a:ea typeface="Plus Jakarta Sans" pitchFamily="34" charset="-122"/>
                <a:cs typeface="Plus Jakarta Sans" pitchFamily="34" charset="-120"/>
              </a:rPr>
              <a:t>Deep Research: kajian pustaka dalam hitungan menit</a:t>
            </a:r>
            <a:endParaRPr lang="en-US" sz="3200" dirty="0"/>
          </a:p>
        </p:txBody>
      </p:sp>
      <p:sp>
        <p:nvSpPr>
          <p:cNvPr id="4" name="Shape 2"/>
          <p:cNvSpPr/>
          <p:nvPr/>
        </p:nvSpPr>
        <p:spPr>
          <a:xfrm>
            <a:off x="838200" y="1828750"/>
            <a:ext cx="0" cy="807641"/>
          </a:xfrm>
          <a:prstGeom prst="line">
            <a:avLst/>
          </a:prstGeom>
          <a:noFill/>
          <a:ln w="50800">
            <a:solidFill>
              <a:srgbClr val="3B5F8A"/>
            </a:solidFill>
            <a:prstDash val="solid"/>
          </a:ln>
        </p:spPr>
      </p:sp>
      <p:sp>
        <p:nvSpPr>
          <p:cNvPr id="5" name="Text 3"/>
          <p:cNvSpPr/>
          <p:nvPr/>
        </p:nvSpPr>
        <p:spPr>
          <a:xfrm>
            <a:off x="1041400" y="1828750"/>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Apa itu</a:t>
            </a:r>
            <a:endParaRPr lang="en-US" sz="1500" dirty="0"/>
          </a:p>
        </p:txBody>
      </p:sp>
      <p:sp>
        <p:nvSpPr>
          <p:cNvPr id="6" name="Text 4"/>
          <p:cNvSpPr/>
          <p:nvPr/>
        </p:nvSpPr>
        <p:spPr>
          <a:xfrm>
            <a:off x="1041400" y="2120850"/>
            <a:ext cx="5363210"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Agen riset yang menyusun rencana, menelusuri banyak sumber web, lalu menulis laporan lengkap beserta daftar sumbernya.</a:t>
            </a:r>
            <a:endParaRPr lang="en-US" sz="1400" dirty="0"/>
          </a:p>
        </p:txBody>
      </p:sp>
      <p:sp>
        <p:nvSpPr>
          <p:cNvPr id="7" name="Shape 5"/>
          <p:cNvSpPr/>
          <p:nvPr/>
        </p:nvSpPr>
        <p:spPr>
          <a:xfrm>
            <a:off x="838200" y="2839591"/>
            <a:ext cx="0" cy="1065411"/>
          </a:xfrm>
          <a:prstGeom prst="line">
            <a:avLst/>
          </a:prstGeom>
          <a:noFill/>
          <a:ln w="50800">
            <a:solidFill>
              <a:srgbClr val="3B5F8A"/>
            </a:solidFill>
            <a:prstDash val="solid"/>
          </a:ln>
        </p:spPr>
      </p:sp>
      <p:sp>
        <p:nvSpPr>
          <p:cNvPr id="8" name="Text 6"/>
          <p:cNvSpPr/>
          <p:nvPr/>
        </p:nvSpPr>
        <p:spPr>
          <a:xfrm>
            <a:off x="1041400" y="2839591"/>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Cara membuka</a:t>
            </a:r>
            <a:endParaRPr lang="en-US" sz="1500" dirty="0"/>
          </a:p>
        </p:txBody>
      </p:sp>
      <p:sp>
        <p:nvSpPr>
          <p:cNvPr id="9" name="Text 7"/>
          <p:cNvSpPr/>
          <p:nvPr/>
        </p:nvSpPr>
        <p:spPr>
          <a:xfrm>
            <a:off x="1041400" y="3131691"/>
            <a:ext cx="5363210"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Klik Tools → Deep Research, tulis topik, tinjau rencana risetnya, lalu mulai. Prosesnya butuh beberapa menit dan laporan bisa diekspor ke Google Docs.</a:t>
            </a:r>
            <a:endParaRPr lang="en-US" sz="1400" dirty="0"/>
          </a:p>
        </p:txBody>
      </p:sp>
      <p:sp>
        <p:nvSpPr>
          <p:cNvPr id="10" name="Shape 8"/>
          <p:cNvSpPr/>
          <p:nvPr/>
        </p:nvSpPr>
        <p:spPr>
          <a:xfrm>
            <a:off x="6553200" y="1828750"/>
            <a:ext cx="4826000" cy="2076252"/>
          </a:xfrm>
          <a:prstGeom prst="roundRect">
            <a:avLst>
              <a:gd name="adj" fmla="val 6117"/>
            </a:avLst>
          </a:prstGeom>
          <a:solidFill>
            <a:srgbClr val="13303A"/>
          </a:solidFill>
          <a:ln/>
        </p:spPr>
      </p:sp>
      <p:sp>
        <p:nvSpPr>
          <p:cNvPr id="11" name="Text 9"/>
          <p:cNvSpPr/>
          <p:nvPr/>
        </p:nvSpPr>
        <p:spPr>
          <a:xfrm>
            <a:off x="6832600" y="2108150"/>
            <a:ext cx="439521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8955A"/>
                </a:solidFill>
                <a:latin typeface="Plus Jakarta Sans" pitchFamily="34" charset="0"/>
                <a:ea typeface="Plus Jakarta Sans" pitchFamily="34" charset="-122"/>
                <a:cs typeface="Plus Jakarta Sans" pitchFamily="34" charset="-120"/>
              </a:rPr>
              <a:t>Ide untuk kelas bahasa</a:t>
            </a:r>
            <a:endParaRPr lang="en-US" sz="1600" dirty="0"/>
          </a:p>
        </p:txBody>
      </p:sp>
      <p:sp>
        <p:nvSpPr>
          <p:cNvPr id="12" name="Text 10"/>
          <p:cNvSpPr/>
          <p:nvPr/>
        </p:nvSpPr>
        <p:spPr>
          <a:xfrm>
            <a:off x="6917563" y="2478980"/>
            <a:ext cx="4302633" cy="771178"/>
          </a:xfrm>
          <a:prstGeom prst="rect">
            <a:avLst/>
          </a:prstGeom>
          <a:noFill/>
          <a:ln/>
        </p:spPr>
        <p:txBody>
          <a:bodyPr wrap="square" lIns="0" tIns="0" rIns="0" bIns="0" rtlCol="0" anchor="t">
            <a:normAutofit/>
          </a:bodyPr>
          <a:lstStyle/>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Kajian pustaka AI untuk keterampilan berbicara</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Peta research gap untuk penelitian tindakan kelas</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Ringkasan perkembangan kurikulum bahasa asing</a:t>
            </a:r>
            <a:endParaRPr lang="en-US" sz="1350" dirty="0"/>
          </a:p>
        </p:txBody>
      </p:sp>
      <p:sp>
        <p:nvSpPr>
          <p:cNvPr id="13" name="Text 11"/>
          <p:cNvSpPr/>
          <p:nvPr/>
        </p:nvSpPr>
        <p:spPr>
          <a:xfrm>
            <a:off x="812800" y="4159002"/>
            <a:ext cx="10566400" cy="493365"/>
          </a:xfrm>
          <a:prstGeom prst="roundRect">
            <a:avLst>
              <a:gd name="adj" fmla="val 18019"/>
            </a:avLst>
          </a:prstGeom>
          <a:solidFill>
            <a:srgbClr val="FBE9DB"/>
          </a:solidFill>
          <a:ln/>
        </p:spPr>
        <p:txBody>
          <a:bodyPr wrap="square" lIns="151762" tIns="100962" rIns="0" bIns="75562" rtlCol="0" anchor="t">
            <a:normAutofit/>
          </a:bodyPr>
          <a:lstStyle/>
          <a:p>
            <a:pPr algn="l" indent="0" marL="0">
              <a:lnSpc>
                <a:spcPts val="1885"/>
              </a:lnSpc>
              <a:buNone/>
            </a:pPr>
            <a:r>
              <a:rPr lang="en-US" sz="1300" b="1" dirty="0">
                <a:solidFill>
                  <a:srgbClr val="A24F19"/>
                </a:solidFill>
                <a:latin typeface="Plus Jakarta Sans" pitchFamily="34" charset="0"/>
                <a:ea typeface="Plus Jakarta Sans" pitchFamily="34" charset="-122"/>
                <a:cs typeface="Plus Jakarta Sans" pitchFamily="34" charset="-120"/>
              </a:rPr>
              <a:t>Tips:</a:t>
            </a:r>
            <a:r>
              <a:rPr lang="en-US" sz="1300" dirty="0">
                <a:solidFill>
                  <a:srgbClr val="1B2A30"/>
                </a:solidFill>
                <a:latin typeface="Plus Jakarta Sans" pitchFamily="34" charset="0"/>
                <a:ea typeface="Plus Jakarta Sans" pitchFamily="34" charset="-122"/>
                <a:cs typeface="Plus Jakarta Sans" pitchFamily="34" charset="-120"/>
              </a:rPr>
              <a:t> selalu buka dan periksa sumber aslinya sebelum dikutip, karena laporan bisa memuat sumber yang lemah atau tidak relevan.</a:t>
            </a:r>
            <a:endParaRPr lang="en-US" sz="13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Nama menu dan ketersediaan fitur dapat berbeda per akun</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FITUR GEMINI · 4/7</a:t>
            </a:r>
            <a:endParaRPr lang="en-US" sz="1200" dirty="0"/>
          </a:p>
        </p:txBody>
      </p:sp>
      <p:sp>
        <p:nvSpPr>
          <p:cNvPr id="3" name="Text 1"/>
          <p:cNvSpPr/>
          <p:nvPr>
            <p:ph type="title"/>
          </p:nvPr>
        </p:nvSpPr>
        <p:spPr>
          <a:xfrm>
            <a:off x="812800" y="1127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2A30"/>
                </a:solidFill>
                <a:latin typeface="Plus Jakarta Sans" pitchFamily="34" charset="0"/>
                <a:ea typeface="Plus Jakarta Sans" pitchFamily="34" charset="-122"/>
                <a:cs typeface="Plus Jakarta Sans" pitchFamily="34" charset="-120"/>
              </a:rPr>
              <a:t>Guided Learning: belajar lewat pertanyaan</a:t>
            </a:r>
            <a:endParaRPr lang="en-US" sz="3200" dirty="0"/>
          </a:p>
        </p:txBody>
      </p:sp>
      <p:sp>
        <p:nvSpPr>
          <p:cNvPr id="4" name="Shape 2"/>
          <p:cNvSpPr/>
          <p:nvPr/>
        </p:nvSpPr>
        <p:spPr>
          <a:xfrm>
            <a:off x="838200" y="1828750"/>
            <a:ext cx="0" cy="1065411"/>
          </a:xfrm>
          <a:prstGeom prst="line">
            <a:avLst/>
          </a:prstGeom>
          <a:noFill/>
          <a:ln w="50800">
            <a:solidFill>
              <a:srgbClr val="2F7D74"/>
            </a:solidFill>
            <a:prstDash val="solid"/>
          </a:ln>
        </p:spPr>
      </p:sp>
      <p:sp>
        <p:nvSpPr>
          <p:cNvPr id="5" name="Text 3"/>
          <p:cNvSpPr/>
          <p:nvPr/>
        </p:nvSpPr>
        <p:spPr>
          <a:xfrm>
            <a:off x="1041400" y="1828750"/>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Apa itu</a:t>
            </a:r>
            <a:endParaRPr lang="en-US" sz="1500" dirty="0"/>
          </a:p>
        </p:txBody>
      </p:sp>
      <p:sp>
        <p:nvSpPr>
          <p:cNvPr id="6" name="Text 4"/>
          <p:cNvSpPr/>
          <p:nvPr/>
        </p:nvSpPr>
        <p:spPr>
          <a:xfrm>
            <a:off x="1041400" y="2120850"/>
            <a:ext cx="5363210"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Mode Pembelajaran Terpandu yang membimbing langkah demi langkah dengan pertanyaan, penjelasan, dan kuis, bukan langsung memberi jawaban.</a:t>
            </a:r>
            <a:endParaRPr lang="en-US" sz="1400" dirty="0"/>
          </a:p>
        </p:txBody>
      </p:sp>
      <p:sp>
        <p:nvSpPr>
          <p:cNvPr id="7" name="Shape 5"/>
          <p:cNvSpPr/>
          <p:nvPr/>
        </p:nvSpPr>
        <p:spPr>
          <a:xfrm>
            <a:off x="838200" y="3097361"/>
            <a:ext cx="0" cy="807641"/>
          </a:xfrm>
          <a:prstGeom prst="line">
            <a:avLst/>
          </a:prstGeom>
          <a:noFill/>
          <a:ln w="50800">
            <a:solidFill>
              <a:srgbClr val="2F7D74"/>
            </a:solidFill>
            <a:prstDash val="solid"/>
          </a:ln>
        </p:spPr>
      </p:sp>
      <p:sp>
        <p:nvSpPr>
          <p:cNvPr id="8" name="Text 6"/>
          <p:cNvSpPr/>
          <p:nvPr/>
        </p:nvSpPr>
        <p:spPr>
          <a:xfrm>
            <a:off x="1041400" y="3097361"/>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Cara membuka</a:t>
            </a:r>
            <a:endParaRPr lang="en-US" sz="1500" dirty="0"/>
          </a:p>
        </p:txBody>
      </p:sp>
      <p:sp>
        <p:nvSpPr>
          <p:cNvPr id="9" name="Text 7"/>
          <p:cNvSpPr/>
          <p:nvPr/>
        </p:nvSpPr>
        <p:spPr>
          <a:xfrm>
            <a:off x="1041400" y="3389461"/>
            <a:ext cx="5363210"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Pilih Guided Learning atau Pembelajaran Terpandu di menu Tools, lalu ajukan topik atau soal yang ingin dipahami.</a:t>
            </a:r>
            <a:endParaRPr lang="en-US" sz="1400" dirty="0"/>
          </a:p>
        </p:txBody>
      </p:sp>
      <p:sp>
        <p:nvSpPr>
          <p:cNvPr id="10" name="Shape 8"/>
          <p:cNvSpPr/>
          <p:nvPr/>
        </p:nvSpPr>
        <p:spPr>
          <a:xfrm>
            <a:off x="6553200" y="1828750"/>
            <a:ext cx="4826000" cy="2172593"/>
          </a:xfrm>
          <a:prstGeom prst="roundRect">
            <a:avLst>
              <a:gd name="adj" fmla="val 5846"/>
            </a:avLst>
          </a:prstGeom>
          <a:solidFill>
            <a:srgbClr val="13303A"/>
          </a:solidFill>
          <a:ln/>
        </p:spPr>
      </p:sp>
      <p:sp>
        <p:nvSpPr>
          <p:cNvPr id="11" name="Text 9"/>
          <p:cNvSpPr/>
          <p:nvPr/>
        </p:nvSpPr>
        <p:spPr>
          <a:xfrm>
            <a:off x="6832600" y="2108150"/>
            <a:ext cx="439521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8955A"/>
                </a:solidFill>
                <a:latin typeface="Plus Jakarta Sans" pitchFamily="34" charset="0"/>
                <a:ea typeface="Plus Jakarta Sans" pitchFamily="34" charset="-122"/>
                <a:cs typeface="Plus Jakarta Sans" pitchFamily="34" charset="-120"/>
              </a:rPr>
              <a:t>Ide untuk kelas bahasa</a:t>
            </a:r>
            <a:endParaRPr lang="en-US" sz="1600" dirty="0"/>
          </a:p>
        </p:txBody>
      </p:sp>
      <p:sp>
        <p:nvSpPr>
          <p:cNvPr id="12" name="Text 10"/>
          <p:cNvSpPr/>
          <p:nvPr/>
        </p:nvSpPr>
        <p:spPr>
          <a:xfrm>
            <a:off x="6917563" y="2478980"/>
            <a:ext cx="4302633" cy="1268363"/>
          </a:xfrm>
          <a:prstGeom prst="rect">
            <a:avLst/>
          </a:prstGeom>
          <a:noFill/>
          <a:ln/>
        </p:spPr>
        <p:txBody>
          <a:bodyPr wrap="square" lIns="0" tIns="0" rIns="0" bIns="0" rtlCol="0" anchor="t">
            <a:normAutofit/>
          </a:bodyPr>
          <a:lstStyle/>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Memahami kaidah nahwu atau grammar secara bertahap</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Persiapan ujian dengan kuis yang menyesuaikan jawaban</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Menganalisis teks bacaan paragraf demi paragraf</a:t>
            </a:r>
            <a:endParaRPr lang="en-US" sz="1350" dirty="0"/>
          </a:p>
        </p:txBody>
      </p:sp>
      <p:sp>
        <p:nvSpPr>
          <p:cNvPr id="13" name="Text 11"/>
          <p:cNvSpPr/>
          <p:nvPr/>
        </p:nvSpPr>
        <p:spPr>
          <a:xfrm>
            <a:off x="812800" y="4255343"/>
            <a:ext cx="10566400" cy="493365"/>
          </a:xfrm>
          <a:prstGeom prst="roundRect">
            <a:avLst>
              <a:gd name="adj" fmla="val 18019"/>
            </a:avLst>
          </a:prstGeom>
          <a:solidFill>
            <a:srgbClr val="FBE9DB"/>
          </a:solidFill>
          <a:ln/>
        </p:spPr>
        <p:txBody>
          <a:bodyPr wrap="square" lIns="151762" tIns="100962" rIns="0" bIns="75562" rtlCol="0" anchor="t">
            <a:normAutofit/>
          </a:bodyPr>
          <a:lstStyle/>
          <a:p>
            <a:pPr algn="l" indent="0" marL="0">
              <a:lnSpc>
                <a:spcPts val="1885"/>
              </a:lnSpc>
              <a:buNone/>
            </a:pPr>
            <a:r>
              <a:rPr lang="en-US" sz="1300" b="1" dirty="0">
                <a:solidFill>
                  <a:srgbClr val="A24F19"/>
                </a:solidFill>
                <a:latin typeface="Plus Jakarta Sans" pitchFamily="34" charset="0"/>
                <a:ea typeface="Plus Jakarta Sans" pitchFamily="34" charset="-122"/>
                <a:cs typeface="Plus Jakarta Sans" pitchFamily="34" charset="-120"/>
              </a:rPr>
              <a:t>Tips:</a:t>
            </a:r>
            <a:r>
              <a:rPr lang="en-US" sz="1300" dirty="0">
                <a:solidFill>
                  <a:srgbClr val="1B2A30"/>
                </a:solidFill>
                <a:latin typeface="Plus Jakarta Sans" pitchFamily="34" charset="0"/>
                <a:ea typeface="Plus Jakarta Sans" pitchFamily="34" charset="-122"/>
                <a:cs typeface="Plus Jakarta Sans" pitchFamily="34" charset="-120"/>
              </a:rPr>
              <a:t> rekomendasikan mode ini kepada mahasiswa sebagai cara belajar yang sehat, bukan sekadar meminta jawaban tugas.</a:t>
            </a:r>
            <a:endParaRPr lang="en-US" sz="13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Nama menu dan ketersediaan fitur dapat berbeda per akun</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FITUR GEMINI · 5/7</a:t>
            </a:r>
            <a:endParaRPr lang="en-US" sz="1200" dirty="0"/>
          </a:p>
        </p:txBody>
      </p:sp>
      <p:sp>
        <p:nvSpPr>
          <p:cNvPr id="3" name="Text 1"/>
          <p:cNvSpPr/>
          <p:nvPr>
            <p:ph type="title"/>
          </p:nvPr>
        </p:nvSpPr>
        <p:spPr>
          <a:xfrm>
            <a:off x="812800" y="1127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2A30"/>
                </a:solidFill>
                <a:latin typeface="Plus Jakarta Sans" pitchFamily="34" charset="0"/>
                <a:ea typeface="Plus Jakarta Sans" pitchFamily="34" charset="-122"/>
                <a:cs typeface="Plus Jakarta Sans" pitchFamily="34" charset="-120"/>
              </a:rPr>
              <a:t>Gemini Live: partner bicara real-time</a:t>
            </a:r>
            <a:endParaRPr lang="en-US" sz="3200" dirty="0"/>
          </a:p>
        </p:txBody>
      </p:sp>
      <p:sp>
        <p:nvSpPr>
          <p:cNvPr id="4" name="Shape 2"/>
          <p:cNvSpPr/>
          <p:nvPr/>
        </p:nvSpPr>
        <p:spPr>
          <a:xfrm>
            <a:off x="838200" y="1828750"/>
            <a:ext cx="0" cy="1065411"/>
          </a:xfrm>
          <a:prstGeom prst="line">
            <a:avLst/>
          </a:prstGeom>
          <a:noFill/>
          <a:ln w="50800">
            <a:solidFill>
              <a:srgbClr val="C8692B"/>
            </a:solidFill>
            <a:prstDash val="solid"/>
          </a:ln>
        </p:spPr>
      </p:sp>
      <p:sp>
        <p:nvSpPr>
          <p:cNvPr id="5" name="Text 3"/>
          <p:cNvSpPr/>
          <p:nvPr/>
        </p:nvSpPr>
        <p:spPr>
          <a:xfrm>
            <a:off x="1041400" y="1828750"/>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Apa itu</a:t>
            </a:r>
            <a:endParaRPr lang="en-US" sz="1500" dirty="0"/>
          </a:p>
        </p:txBody>
      </p:sp>
      <p:sp>
        <p:nvSpPr>
          <p:cNvPr id="6" name="Text 4"/>
          <p:cNvSpPr/>
          <p:nvPr/>
        </p:nvSpPr>
        <p:spPr>
          <a:xfrm>
            <a:off x="1041400" y="2120850"/>
            <a:ext cx="5363210"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Percakapan suara langsung dengan Gemini yang bisa disela kapan saja, serta dapat memakai kamera atau berbagi layar di ponsel.</a:t>
            </a:r>
            <a:endParaRPr lang="en-US" sz="1400" dirty="0"/>
          </a:p>
        </p:txBody>
      </p:sp>
      <p:sp>
        <p:nvSpPr>
          <p:cNvPr id="7" name="Shape 5"/>
          <p:cNvSpPr/>
          <p:nvPr/>
        </p:nvSpPr>
        <p:spPr>
          <a:xfrm>
            <a:off x="838200" y="3097361"/>
            <a:ext cx="0" cy="807641"/>
          </a:xfrm>
          <a:prstGeom prst="line">
            <a:avLst/>
          </a:prstGeom>
          <a:noFill/>
          <a:ln w="50800">
            <a:solidFill>
              <a:srgbClr val="C8692B"/>
            </a:solidFill>
            <a:prstDash val="solid"/>
          </a:ln>
        </p:spPr>
      </p:sp>
      <p:sp>
        <p:nvSpPr>
          <p:cNvPr id="8" name="Text 6"/>
          <p:cNvSpPr/>
          <p:nvPr/>
        </p:nvSpPr>
        <p:spPr>
          <a:xfrm>
            <a:off x="1041400" y="3097361"/>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Cara membuka</a:t>
            </a:r>
            <a:endParaRPr lang="en-US" sz="1500" dirty="0"/>
          </a:p>
        </p:txBody>
      </p:sp>
      <p:sp>
        <p:nvSpPr>
          <p:cNvPr id="9" name="Text 7"/>
          <p:cNvSpPr/>
          <p:nvPr/>
        </p:nvSpPr>
        <p:spPr>
          <a:xfrm>
            <a:off x="1041400" y="3389461"/>
            <a:ext cx="5363210"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Buka aplikasi Gemini di Android atau iOS, lalu ketuk ikon Live di samping kotak prompt.</a:t>
            </a:r>
            <a:endParaRPr lang="en-US" sz="1400" dirty="0"/>
          </a:p>
        </p:txBody>
      </p:sp>
      <p:sp>
        <p:nvSpPr>
          <p:cNvPr id="10" name="Shape 8"/>
          <p:cNvSpPr/>
          <p:nvPr/>
        </p:nvSpPr>
        <p:spPr>
          <a:xfrm>
            <a:off x="6553200" y="1828750"/>
            <a:ext cx="4826000" cy="2076252"/>
          </a:xfrm>
          <a:prstGeom prst="roundRect">
            <a:avLst>
              <a:gd name="adj" fmla="val 6117"/>
            </a:avLst>
          </a:prstGeom>
          <a:solidFill>
            <a:srgbClr val="13303A"/>
          </a:solidFill>
          <a:ln/>
        </p:spPr>
      </p:sp>
      <p:sp>
        <p:nvSpPr>
          <p:cNvPr id="11" name="Text 9"/>
          <p:cNvSpPr/>
          <p:nvPr/>
        </p:nvSpPr>
        <p:spPr>
          <a:xfrm>
            <a:off x="6832600" y="2108150"/>
            <a:ext cx="439521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8955A"/>
                </a:solidFill>
                <a:latin typeface="Plus Jakarta Sans" pitchFamily="34" charset="0"/>
                <a:ea typeface="Plus Jakarta Sans" pitchFamily="34" charset="-122"/>
                <a:cs typeface="Plus Jakarta Sans" pitchFamily="34" charset="-120"/>
              </a:rPr>
              <a:t>Ide untuk kelas bahasa</a:t>
            </a:r>
            <a:endParaRPr lang="en-US" sz="1600" dirty="0"/>
          </a:p>
        </p:txBody>
      </p:sp>
      <p:sp>
        <p:nvSpPr>
          <p:cNvPr id="12" name="Text 10"/>
          <p:cNvSpPr/>
          <p:nvPr/>
        </p:nvSpPr>
        <p:spPr>
          <a:xfrm>
            <a:off x="6917563" y="2478980"/>
            <a:ext cx="4302633" cy="1019770"/>
          </a:xfrm>
          <a:prstGeom prst="rect">
            <a:avLst/>
          </a:prstGeom>
          <a:noFill/>
          <a:ln/>
        </p:spPr>
        <p:txBody>
          <a:bodyPr wrap="square" lIns="0" tIns="0" rIns="0" bIns="0" rtlCol="0" anchor="t">
            <a:normAutofit/>
          </a:bodyPr>
          <a:lstStyle/>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Latihan berbicara bahasa Inggris atau Arab di luar kelas</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Arahkan kamera ke benda, lalu tanya kosakatanya</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Simulasi wawancara kerja atau beasiswa</a:t>
            </a:r>
            <a:endParaRPr lang="en-US" sz="1350" dirty="0"/>
          </a:p>
        </p:txBody>
      </p:sp>
      <p:sp>
        <p:nvSpPr>
          <p:cNvPr id="13" name="Text 11"/>
          <p:cNvSpPr/>
          <p:nvPr/>
        </p:nvSpPr>
        <p:spPr>
          <a:xfrm>
            <a:off x="812800" y="4159002"/>
            <a:ext cx="10566400" cy="493365"/>
          </a:xfrm>
          <a:prstGeom prst="roundRect">
            <a:avLst>
              <a:gd name="adj" fmla="val 18019"/>
            </a:avLst>
          </a:prstGeom>
          <a:solidFill>
            <a:srgbClr val="FBE9DB"/>
          </a:solidFill>
          <a:ln/>
        </p:spPr>
        <p:txBody>
          <a:bodyPr wrap="square" lIns="151762" tIns="100962" rIns="0" bIns="75562" rtlCol="0" anchor="t">
            <a:normAutofit/>
          </a:bodyPr>
          <a:lstStyle/>
          <a:p>
            <a:pPr algn="l" indent="0" marL="0">
              <a:lnSpc>
                <a:spcPts val="1885"/>
              </a:lnSpc>
              <a:buNone/>
            </a:pPr>
            <a:r>
              <a:rPr lang="en-US" sz="1300" b="1" dirty="0">
                <a:solidFill>
                  <a:srgbClr val="A24F19"/>
                </a:solidFill>
                <a:latin typeface="Plus Jakarta Sans" pitchFamily="34" charset="0"/>
                <a:ea typeface="Plus Jakarta Sans" pitchFamily="34" charset="-122"/>
                <a:cs typeface="Plus Jakarta Sans" pitchFamily="34" charset="-120"/>
              </a:rPr>
              <a:t>Tips:</a:t>
            </a:r>
            <a:r>
              <a:rPr lang="en-US" sz="1300" dirty="0">
                <a:solidFill>
                  <a:srgbClr val="1B2A30"/>
                </a:solidFill>
                <a:latin typeface="Plus Jakarta Sans" pitchFamily="34" charset="0"/>
                <a:ea typeface="Plus Jakarta Sans" pitchFamily="34" charset="-122"/>
                <a:cs typeface="Plus Jakarta Sans" pitchFamily="34" charset="-120"/>
              </a:rPr>
              <a:t> minta Gemini berbicara pelan dan memakai kosakata sesuai level. Pelafalan dan makhraj bahasa Arab tetap perlu dicek dosen.</a:t>
            </a:r>
            <a:endParaRPr lang="en-US" sz="13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Nama menu dan ketersediaan fitur dapat berbeda per akun</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FITUR GEMINI · 6/7</a:t>
            </a:r>
            <a:endParaRPr lang="en-US" sz="1200" dirty="0"/>
          </a:p>
        </p:txBody>
      </p:sp>
      <p:sp>
        <p:nvSpPr>
          <p:cNvPr id="3" name="Text 1"/>
          <p:cNvSpPr/>
          <p:nvPr>
            <p:ph type="title"/>
          </p:nvPr>
        </p:nvSpPr>
        <p:spPr>
          <a:xfrm>
            <a:off x="812800" y="1127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2A30"/>
                </a:solidFill>
                <a:latin typeface="Plus Jakarta Sans" pitchFamily="34" charset="0"/>
                <a:ea typeface="Plus Jakarta Sans" pitchFamily="34" charset="-122"/>
                <a:cs typeface="Plus Jakarta Sans" pitchFamily="34" charset="-120"/>
              </a:rPr>
              <a:t>Image: membuat dan menyunting gambar</a:t>
            </a:r>
            <a:endParaRPr lang="en-US" sz="3200" dirty="0"/>
          </a:p>
        </p:txBody>
      </p:sp>
      <p:sp>
        <p:nvSpPr>
          <p:cNvPr id="4" name="Shape 2"/>
          <p:cNvSpPr/>
          <p:nvPr/>
        </p:nvSpPr>
        <p:spPr>
          <a:xfrm>
            <a:off x="838200" y="1828750"/>
            <a:ext cx="0" cy="1065411"/>
          </a:xfrm>
          <a:prstGeom prst="line">
            <a:avLst/>
          </a:prstGeom>
          <a:noFill/>
          <a:ln w="50800">
            <a:solidFill>
              <a:srgbClr val="3B5F8A"/>
            </a:solidFill>
            <a:prstDash val="solid"/>
          </a:ln>
        </p:spPr>
      </p:sp>
      <p:sp>
        <p:nvSpPr>
          <p:cNvPr id="5" name="Text 3"/>
          <p:cNvSpPr/>
          <p:nvPr/>
        </p:nvSpPr>
        <p:spPr>
          <a:xfrm>
            <a:off x="1041400" y="1828750"/>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Apa itu</a:t>
            </a:r>
            <a:endParaRPr lang="en-US" sz="1500" dirty="0"/>
          </a:p>
        </p:txBody>
      </p:sp>
      <p:sp>
        <p:nvSpPr>
          <p:cNvPr id="6" name="Text 4"/>
          <p:cNvSpPr/>
          <p:nvPr/>
        </p:nvSpPr>
        <p:spPr>
          <a:xfrm>
            <a:off x="1041400" y="2120850"/>
            <a:ext cx="5363210"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Membuat gambar dari deskripsi teks atau menyunting foto yang diunggah, misalnya mengganti latar atau menambah objek.</a:t>
            </a:r>
            <a:endParaRPr lang="en-US" sz="1400" dirty="0"/>
          </a:p>
        </p:txBody>
      </p:sp>
      <p:sp>
        <p:nvSpPr>
          <p:cNvPr id="7" name="Shape 5"/>
          <p:cNvSpPr/>
          <p:nvPr/>
        </p:nvSpPr>
        <p:spPr>
          <a:xfrm>
            <a:off x="838200" y="3097361"/>
            <a:ext cx="0" cy="1065411"/>
          </a:xfrm>
          <a:prstGeom prst="line">
            <a:avLst/>
          </a:prstGeom>
          <a:noFill/>
          <a:ln w="50800">
            <a:solidFill>
              <a:srgbClr val="3B5F8A"/>
            </a:solidFill>
            <a:prstDash val="solid"/>
          </a:ln>
        </p:spPr>
      </p:sp>
      <p:sp>
        <p:nvSpPr>
          <p:cNvPr id="8" name="Text 6"/>
          <p:cNvSpPr/>
          <p:nvPr/>
        </p:nvSpPr>
        <p:spPr>
          <a:xfrm>
            <a:off x="1041400" y="3097361"/>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Cara membuka</a:t>
            </a:r>
            <a:endParaRPr lang="en-US" sz="1500" dirty="0"/>
          </a:p>
        </p:txBody>
      </p:sp>
      <p:sp>
        <p:nvSpPr>
          <p:cNvPr id="9" name="Text 7"/>
          <p:cNvSpPr/>
          <p:nvPr/>
        </p:nvSpPr>
        <p:spPr>
          <a:xfrm>
            <a:off x="1041400" y="3389461"/>
            <a:ext cx="5363210"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Klik Tools → Create image, atau langsung tulis permintaan gambar di chat. Untuk menyunting, unggah foto lalu jelaskan perubahannya.</a:t>
            </a:r>
            <a:endParaRPr lang="en-US" sz="1400" dirty="0"/>
          </a:p>
        </p:txBody>
      </p:sp>
      <p:sp>
        <p:nvSpPr>
          <p:cNvPr id="10" name="Shape 8"/>
          <p:cNvSpPr/>
          <p:nvPr/>
        </p:nvSpPr>
        <p:spPr>
          <a:xfrm>
            <a:off x="6553200" y="1828750"/>
            <a:ext cx="4826000" cy="2334022"/>
          </a:xfrm>
          <a:prstGeom prst="roundRect">
            <a:avLst>
              <a:gd name="adj" fmla="val 5441"/>
            </a:avLst>
          </a:prstGeom>
          <a:solidFill>
            <a:srgbClr val="13303A"/>
          </a:solidFill>
          <a:ln/>
        </p:spPr>
      </p:sp>
      <p:sp>
        <p:nvSpPr>
          <p:cNvPr id="11" name="Text 9"/>
          <p:cNvSpPr/>
          <p:nvPr/>
        </p:nvSpPr>
        <p:spPr>
          <a:xfrm>
            <a:off x="6832600" y="2108150"/>
            <a:ext cx="439521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8955A"/>
                </a:solidFill>
                <a:latin typeface="Plus Jakarta Sans" pitchFamily="34" charset="0"/>
                <a:ea typeface="Plus Jakarta Sans" pitchFamily="34" charset="-122"/>
                <a:cs typeface="Plus Jakarta Sans" pitchFamily="34" charset="-120"/>
              </a:rPr>
              <a:t>Ide untuk kelas bahasa</a:t>
            </a:r>
            <a:endParaRPr lang="en-US" sz="1600" dirty="0"/>
          </a:p>
        </p:txBody>
      </p:sp>
      <p:sp>
        <p:nvSpPr>
          <p:cNvPr id="12" name="Text 10"/>
          <p:cNvSpPr/>
          <p:nvPr/>
        </p:nvSpPr>
        <p:spPr>
          <a:xfrm>
            <a:off x="6917563" y="2478980"/>
            <a:ext cx="4302633" cy="771178"/>
          </a:xfrm>
          <a:prstGeom prst="rect">
            <a:avLst/>
          </a:prstGeom>
          <a:noFill/>
          <a:ln/>
        </p:spPr>
        <p:txBody>
          <a:bodyPr wrap="square" lIns="0" tIns="0" rIns="0" bIns="0" rtlCol="0" anchor="t">
            <a:normAutofit/>
          </a:bodyPr>
          <a:lstStyle/>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Ilustrasi kartu kosakata bertema</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Gambar cerita berseri untuk latihan bercerita</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Poster situasi sebagai pemantik diskusi</a:t>
            </a:r>
            <a:endParaRPr lang="en-US" sz="1350" dirty="0"/>
          </a:p>
        </p:txBody>
      </p:sp>
      <p:sp>
        <p:nvSpPr>
          <p:cNvPr id="13" name="Text 11"/>
          <p:cNvSpPr/>
          <p:nvPr/>
        </p:nvSpPr>
        <p:spPr>
          <a:xfrm>
            <a:off x="812800" y="4416772"/>
            <a:ext cx="10566400" cy="493365"/>
          </a:xfrm>
          <a:prstGeom prst="roundRect">
            <a:avLst>
              <a:gd name="adj" fmla="val 18019"/>
            </a:avLst>
          </a:prstGeom>
          <a:solidFill>
            <a:srgbClr val="FBE9DB"/>
          </a:solidFill>
          <a:ln/>
        </p:spPr>
        <p:txBody>
          <a:bodyPr wrap="square" lIns="151762" tIns="100962" rIns="0" bIns="75562" rtlCol="0" anchor="t">
            <a:normAutofit/>
          </a:bodyPr>
          <a:lstStyle/>
          <a:p>
            <a:pPr algn="l" indent="0" marL="0">
              <a:lnSpc>
                <a:spcPts val="1885"/>
              </a:lnSpc>
              <a:buNone/>
            </a:pPr>
            <a:r>
              <a:rPr lang="en-US" sz="1300" b="1" dirty="0">
                <a:solidFill>
                  <a:srgbClr val="A24F19"/>
                </a:solidFill>
                <a:latin typeface="Plus Jakarta Sans" pitchFamily="34" charset="0"/>
                <a:ea typeface="Plus Jakarta Sans" pitchFamily="34" charset="-122"/>
                <a:cs typeface="Plus Jakarta Sans" pitchFamily="34" charset="-120"/>
              </a:rPr>
              <a:t>Tips:</a:t>
            </a:r>
            <a:r>
              <a:rPr lang="en-US" sz="1300" dirty="0">
                <a:solidFill>
                  <a:srgbClr val="1B2A30"/>
                </a:solidFill>
                <a:latin typeface="Plus Jakarta Sans" pitchFamily="34" charset="0"/>
                <a:ea typeface="Plus Jakarta Sans" pitchFamily="34" charset="-122"/>
                <a:cs typeface="Plus Jakarta Sans" pitchFamily="34" charset="-120"/>
              </a:rPr>
              <a:t> teks di dalam gambar, terutama huruf Arab, sering keliru. Tambahkan teks secara manual di slide atau Canva.</a:t>
            </a:r>
            <a:endParaRPr lang="en-US" sz="13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Nama menu dan ketersediaan fitur dapat berbeda per akun</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FITUR GEMINI · 7/7</a:t>
            </a:r>
            <a:endParaRPr lang="en-US" sz="1200" dirty="0"/>
          </a:p>
        </p:txBody>
      </p:sp>
      <p:sp>
        <p:nvSpPr>
          <p:cNvPr id="3" name="Text 1"/>
          <p:cNvSpPr/>
          <p:nvPr>
            <p:ph type="title"/>
          </p:nvPr>
        </p:nvSpPr>
        <p:spPr>
          <a:xfrm>
            <a:off x="812800" y="1127720"/>
            <a:ext cx="11379200"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B2A30"/>
                </a:solidFill>
                <a:latin typeface="Plus Jakarta Sans" pitchFamily="34" charset="0"/>
                <a:ea typeface="Plus Jakarta Sans" pitchFamily="34" charset="-122"/>
                <a:cs typeface="Plus Jakarta Sans" pitchFamily="34" charset="-120"/>
              </a:rPr>
              <a:t>Workspace Studio: agen otomatis di Gmail dan Drive</a:t>
            </a:r>
            <a:endParaRPr lang="en-US" sz="3200" dirty="0"/>
          </a:p>
        </p:txBody>
      </p:sp>
      <p:sp>
        <p:nvSpPr>
          <p:cNvPr id="4" name="Shape 2"/>
          <p:cNvSpPr/>
          <p:nvPr/>
        </p:nvSpPr>
        <p:spPr>
          <a:xfrm>
            <a:off x="838200" y="1828750"/>
            <a:ext cx="0" cy="807641"/>
          </a:xfrm>
          <a:prstGeom prst="line">
            <a:avLst/>
          </a:prstGeom>
          <a:noFill/>
          <a:ln w="50800">
            <a:solidFill>
              <a:srgbClr val="2F7D74"/>
            </a:solidFill>
            <a:prstDash val="solid"/>
          </a:ln>
        </p:spPr>
      </p:sp>
      <p:sp>
        <p:nvSpPr>
          <p:cNvPr id="5" name="Text 3"/>
          <p:cNvSpPr/>
          <p:nvPr/>
        </p:nvSpPr>
        <p:spPr>
          <a:xfrm>
            <a:off x="1041400" y="1828750"/>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Apa itu</a:t>
            </a:r>
            <a:endParaRPr lang="en-US" sz="1500" dirty="0"/>
          </a:p>
        </p:txBody>
      </p:sp>
      <p:sp>
        <p:nvSpPr>
          <p:cNvPr id="6" name="Text 4"/>
          <p:cNvSpPr/>
          <p:nvPr/>
        </p:nvSpPr>
        <p:spPr>
          <a:xfrm>
            <a:off x="1041400" y="2120850"/>
            <a:ext cx="5363210"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Pembuat agen AI tanpa coding yang menjalankan tugas rutin secara otomatis di Gmail, Drive, Chat, Docs, dan Sheets.</a:t>
            </a:r>
            <a:endParaRPr lang="en-US" sz="1400" dirty="0"/>
          </a:p>
        </p:txBody>
      </p:sp>
      <p:sp>
        <p:nvSpPr>
          <p:cNvPr id="7" name="Shape 5"/>
          <p:cNvSpPr/>
          <p:nvPr/>
        </p:nvSpPr>
        <p:spPr>
          <a:xfrm>
            <a:off x="838200" y="2839591"/>
            <a:ext cx="0" cy="807641"/>
          </a:xfrm>
          <a:prstGeom prst="line">
            <a:avLst/>
          </a:prstGeom>
          <a:noFill/>
          <a:ln w="50800">
            <a:solidFill>
              <a:srgbClr val="2F7D74"/>
            </a:solidFill>
            <a:prstDash val="solid"/>
          </a:ln>
        </p:spPr>
      </p:sp>
      <p:sp>
        <p:nvSpPr>
          <p:cNvPr id="8" name="Text 6"/>
          <p:cNvSpPr/>
          <p:nvPr/>
        </p:nvSpPr>
        <p:spPr>
          <a:xfrm>
            <a:off x="1041400" y="2839591"/>
            <a:ext cx="536321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B2A30"/>
                </a:solidFill>
                <a:latin typeface="Plus Jakarta Sans" pitchFamily="34" charset="0"/>
                <a:ea typeface="Plus Jakarta Sans" pitchFamily="34" charset="-122"/>
                <a:cs typeface="Plus Jakarta Sans" pitchFamily="34" charset="-120"/>
              </a:rPr>
              <a:t>Cara membuka</a:t>
            </a:r>
            <a:endParaRPr lang="en-US" sz="1500" dirty="0"/>
          </a:p>
        </p:txBody>
      </p:sp>
      <p:sp>
        <p:nvSpPr>
          <p:cNvPr id="9" name="Text 7"/>
          <p:cNvSpPr/>
          <p:nvPr/>
        </p:nvSpPr>
        <p:spPr>
          <a:xfrm>
            <a:off x="1041400" y="3131691"/>
            <a:ext cx="5363210"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Buka </a:t>
            </a:r>
            <a:r>
              <a:rPr lang="en-US" sz="1400" dirty="0">
                <a:solidFill>
                  <a:srgbClr val="A24F19"/>
                </a:solidFill>
                <a:latin typeface="Plus Jakarta Sans" pitchFamily="34" charset="0"/>
                <a:ea typeface="Plus Jakarta Sans" pitchFamily="34" charset="-122"/>
                <a:cs typeface="Plus Jakarta Sans" pitchFamily="34" charset="-120"/>
              </a:rPr>
              <a:t>studio.workspace.google.com</a:t>
            </a:r>
            <a:r>
              <a:rPr lang="en-US" sz="1400" dirty="0">
                <a:solidFill>
                  <a:srgbClr val="45545A"/>
                </a:solidFill>
                <a:latin typeface="Plus Jakarta Sans" pitchFamily="34" charset="0"/>
                <a:ea typeface="Plus Jakarta Sans" pitchFamily="34" charset="-122"/>
                <a:cs typeface="Plus Jakarta Sans" pitchFamily="34" charset="-120"/>
              </a:rPr>
              <a:t>. Hanya tersedia untuk akun Google Workspace institusi, bukan akun Gmail pribadi.</a:t>
            </a:r>
            <a:endParaRPr lang="en-US" sz="1400" dirty="0"/>
          </a:p>
        </p:txBody>
      </p:sp>
      <p:sp>
        <p:nvSpPr>
          <p:cNvPr id="10" name="Shape 8"/>
          <p:cNvSpPr/>
          <p:nvPr/>
        </p:nvSpPr>
        <p:spPr>
          <a:xfrm>
            <a:off x="6553200" y="1828750"/>
            <a:ext cx="4826000" cy="2172593"/>
          </a:xfrm>
          <a:prstGeom prst="roundRect">
            <a:avLst>
              <a:gd name="adj" fmla="val 5846"/>
            </a:avLst>
          </a:prstGeom>
          <a:solidFill>
            <a:srgbClr val="13303A"/>
          </a:solidFill>
          <a:ln/>
        </p:spPr>
      </p:sp>
      <p:sp>
        <p:nvSpPr>
          <p:cNvPr id="11" name="Text 9"/>
          <p:cNvSpPr/>
          <p:nvPr/>
        </p:nvSpPr>
        <p:spPr>
          <a:xfrm>
            <a:off x="6832600" y="2108150"/>
            <a:ext cx="439521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8955A"/>
                </a:solidFill>
                <a:latin typeface="Plus Jakarta Sans" pitchFamily="34" charset="0"/>
                <a:ea typeface="Plus Jakarta Sans" pitchFamily="34" charset="-122"/>
                <a:cs typeface="Plus Jakarta Sans" pitchFamily="34" charset="-120"/>
              </a:rPr>
              <a:t>Ide untuk kelas bahasa</a:t>
            </a:r>
            <a:endParaRPr lang="en-US" sz="1600" dirty="0"/>
          </a:p>
        </p:txBody>
      </p:sp>
      <p:sp>
        <p:nvSpPr>
          <p:cNvPr id="12" name="Text 10"/>
          <p:cNvSpPr/>
          <p:nvPr/>
        </p:nvSpPr>
        <p:spPr>
          <a:xfrm>
            <a:off x="6917563" y="2478980"/>
            <a:ext cx="4302633" cy="1268363"/>
          </a:xfrm>
          <a:prstGeom prst="rect">
            <a:avLst/>
          </a:prstGeom>
          <a:noFill/>
          <a:ln/>
        </p:spPr>
        <p:txBody>
          <a:bodyPr wrap="square" lIns="0" tIns="0" rIns="0" bIns="0" rtlCol="0" anchor="t">
            <a:normAutofit/>
          </a:bodyPr>
          <a:lstStyle/>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Melabeli email mahasiswa yang berisi pertanyaan tugas</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Ringkasan mingguan file tugas yang masuk ke Drive</a:t>
            </a:r>
            <a:endParaRPr lang="en-US" sz="1350" dirty="0"/>
          </a:p>
          <a:p>
            <a:pPr algn="l" marL="169037" indent="-169037">
              <a:lnSpc>
                <a:spcPts val="1958"/>
              </a:lnSpc>
              <a:buSzPct val="100000"/>
              <a:buChar char="•"/>
            </a:pPr>
            <a:r>
              <a:rPr lang="en-US" sz="1350" dirty="0">
                <a:solidFill>
                  <a:srgbClr val="F6F3EC"/>
                </a:solidFill>
                <a:latin typeface="Plus Jakarta Sans" pitchFamily="34" charset="0"/>
                <a:ea typeface="Plus Jakarta Sans" pitchFamily="34" charset="-122"/>
                <a:cs typeface="Plus Jakarta Sans" pitchFamily="34" charset="-120"/>
              </a:rPr>
              <a:t>Pengingat otomatis jadwal kuliah dan rapat</a:t>
            </a:r>
            <a:endParaRPr lang="en-US" sz="1350" dirty="0"/>
          </a:p>
        </p:txBody>
      </p:sp>
      <p:sp>
        <p:nvSpPr>
          <p:cNvPr id="13" name="Text 11"/>
          <p:cNvSpPr/>
          <p:nvPr/>
        </p:nvSpPr>
        <p:spPr>
          <a:xfrm>
            <a:off x="812800" y="4255343"/>
            <a:ext cx="10566400" cy="493365"/>
          </a:xfrm>
          <a:prstGeom prst="roundRect">
            <a:avLst>
              <a:gd name="adj" fmla="val 18019"/>
            </a:avLst>
          </a:prstGeom>
          <a:solidFill>
            <a:srgbClr val="FBE9DB"/>
          </a:solidFill>
          <a:ln/>
        </p:spPr>
        <p:txBody>
          <a:bodyPr wrap="square" lIns="151762" tIns="100962" rIns="0" bIns="75562" rtlCol="0" anchor="t">
            <a:normAutofit/>
          </a:bodyPr>
          <a:lstStyle/>
          <a:p>
            <a:pPr algn="l" indent="0" marL="0">
              <a:lnSpc>
                <a:spcPts val="1885"/>
              </a:lnSpc>
              <a:buNone/>
            </a:pPr>
            <a:r>
              <a:rPr lang="en-US" sz="1300" b="1" dirty="0">
                <a:solidFill>
                  <a:srgbClr val="A24F19"/>
                </a:solidFill>
                <a:latin typeface="Plus Jakarta Sans" pitchFamily="34" charset="0"/>
                <a:ea typeface="Plus Jakarta Sans" pitchFamily="34" charset="-122"/>
                <a:cs typeface="Plus Jakarta Sans" pitchFamily="34" charset="-120"/>
              </a:rPr>
              <a:t>Tips:</a:t>
            </a:r>
            <a:r>
              <a:rPr lang="en-US" sz="1300" dirty="0">
                <a:solidFill>
                  <a:srgbClr val="1B2A30"/>
                </a:solidFill>
                <a:latin typeface="Plus Jakarta Sans" pitchFamily="34" charset="0"/>
                <a:ea typeface="Plus Jakarta Sans" pitchFamily="34" charset="-122"/>
                <a:cs typeface="Plus Jakarta Sans" pitchFamily="34" charset="-120"/>
              </a:rPr>
              <a:t> tanyakan ke admin TI kampus apakah Workspace Studio sudah diaktifkan untuk akun dosen.</a:t>
            </a:r>
            <a:endParaRPr lang="en-US" sz="13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Nama menu dan ketersediaan fitur dapat berbeda per akun</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SESI II · EKOSISTEM AI</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Fitur serupa di Gemini, ChatGPT, dan Claude</a:t>
            </a:r>
            <a:endParaRPr lang="en-US" sz="34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69380"/>
          <a:ext cx="10553700" cy="3438922"/>
        </p:xfrm>
        <a:graphic>
          <a:graphicData uri="http://schemas.openxmlformats.org/drawingml/2006/table">
            <a:tbl>
              <a:tblPr/>
              <a:tblGrid>
                <a:gridCol w="2638425"/>
                <a:gridCol w="2638425"/>
                <a:gridCol w="2638425"/>
                <a:gridCol w="2638425"/>
              </a:tblGrid>
              <a:tr h="490190">
                <a:tc>
                  <a:txBody>
                    <a:bodyPr/>
                    <a:lstStyle/>
                    <a:p>
                      <a:pPr indent="0" marL="0">
                        <a:lnSpc>
                          <a:spcPts val="1960"/>
                        </a:lnSpc>
                        <a:buNone/>
                      </a:pPr>
                      <a:r>
                        <a:rPr lang="en-US" sz="1400" b="1" dirty="0">
                          <a:solidFill>
                            <a:srgbClr val="F6F3EC"/>
                          </a:solidFill>
                          <a:latin typeface="Plus Jakarta Sans" pitchFamily="34" charset="0"/>
                          <a:ea typeface="Plus Jakarta Sans" pitchFamily="34" charset="-122"/>
                          <a:cs typeface="Plus Jakarta Sans" pitchFamily="34" charset="-120"/>
                        </a:rPr>
                        <a:t>Kebutuhan dosen</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indent="0" marL="0">
                        <a:lnSpc>
                          <a:spcPts val="1960"/>
                        </a:lnSpc>
                        <a:buNone/>
                      </a:pPr>
                      <a:r>
                        <a:rPr lang="en-US" sz="1400" b="1" dirty="0">
                          <a:solidFill>
                            <a:srgbClr val="E8955A"/>
                          </a:solidFill>
                          <a:latin typeface="Plus Jakarta Sans" pitchFamily="34" charset="0"/>
                          <a:ea typeface="Plus Jakarta Sans" pitchFamily="34" charset="-122"/>
                          <a:cs typeface="Plus Jakarta Sans" pitchFamily="34" charset="-120"/>
                        </a:rPr>
                        <a:t>Gemini</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indent="0" marL="0">
                        <a:lnSpc>
                          <a:spcPts val="1960"/>
                        </a:lnSpc>
                        <a:buNone/>
                      </a:pPr>
                      <a:r>
                        <a:rPr lang="en-US" sz="1400" b="1" dirty="0">
                          <a:solidFill>
                            <a:srgbClr val="F6F3EC"/>
                          </a:solidFill>
                          <a:latin typeface="Plus Jakarta Sans" pitchFamily="34" charset="0"/>
                          <a:ea typeface="Plus Jakarta Sans" pitchFamily="34" charset="-122"/>
                          <a:cs typeface="Plus Jakarta Sans" pitchFamily="34" charset="-120"/>
                        </a:rPr>
                        <a:t>ChatGPT</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indent="0" marL="0">
                        <a:lnSpc>
                          <a:spcPts val="1960"/>
                        </a:lnSpc>
                        <a:buNone/>
                      </a:pPr>
                      <a:r>
                        <a:rPr lang="en-US" sz="1400" b="1" dirty="0">
                          <a:solidFill>
                            <a:srgbClr val="F6F3EC"/>
                          </a:solidFill>
                          <a:latin typeface="Plus Jakarta Sans" pitchFamily="34" charset="0"/>
                          <a:ea typeface="Plus Jakarta Sans" pitchFamily="34" charset="-122"/>
                          <a:cs typeface="Plus Jakarta Sans" pitchFamily="34" charset="-120"/>
                        </a:rPr>
                        <a:t>Claude</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r>
              <a:tr h="739080">
                <a:tc>
                  <a:txBody>
                    <a:bodyPr/>
                    <a:lstStyle/>
                    <a:p>
                      <a:pPr indent="0" marL="0">
                        <a:lnSpc>
                          <a:spcPts val="1960"/>
                        </a:lnSpc>
                        <a:buNone/>
                      </a:pPr>
                      <a:r>
                        <a:rPr lang="en-US" sz="1400" dirty="0">
                          <a:solidFill>
                            <a:srgbClr val="1B2A30"/>
                          </a:solidFill>
                          <a:latin typeface="Plus Jakarta Sans" pitchFamily="34" charset="0"/>
                          <a:ea typeface="Plus Jakarta Sans" pitchFamily="34" charset="-122"/>
                          <a:cs typeface="Plus Jakarta Sans" pitchFamily="34" charset="-120"/>
                        </a:rPr>
                        <a:t>Asisten khusus berulang</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Gems</a:t>
                      </a:r>
                      <a:endParaRPr lang="en-US" sz="1400" dirty="0">
                        <a:latin typeface="Plus Jakarta Sans" charset="0"/>
                        <a:ea typeface="Plus Jakarta Sans" charset="0"/>
                        <a:cs typeface="Plus Jakarta Sans" charset="0"/>
                      </a:endParaRPr>
                    </a:p>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gemini.google.com/gems</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Custom GPTs</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Projects</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490190">
                <a:tc>
                  <a:txBody>
                    <a:bodyPr/>
                    <a:lstStyle/>
                    <a:p>
                      <a:pPr indent="0" marL="0">
                        <a:lnSpc>
                          <a:spcPts val="1960"/>
                        </a:lnSpc>
                        <a:buNone/>
                      </a:pPr>
                      <a:r>
                        <a:rPr lang="en-US" sz="1400" dirty="0">
                          <a:solidFill>
                            <a:srgbClr val="1B2A30"/>
                          </a:solidFill>
                          <a:latin typeface="Plus Jakarta Sans" pitchFamily="34" charset="0"/>
                          <a:ea typeface="Plus Jakarta Sans" pitchFamily="34" charset="-122"/>
                          <a:cs typeface="Plus Jakarta Sans" pitchFamily="34" charset="-120"/>
                        </a:rPr>
                        <a:t>Media interaktif</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Canvas</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Canvas</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Artifacts</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490190">
                <a:tc>
                  <a:txBody>
                    <a:bodyPr/>
                    <a:lstStyle/>
                    <a:p>
                      <a:pPr indent="0" marL="0">
                        <a:lnSpc>
                          <a:spcPts val="1960"/>
                        </a:lnSpc>
                        <a:buNone/>
                      </a:pPr>
                      <a:r>
                        <a:rPr lang="en-US" sz="1400" dirty="0">
                          <a:solidFill>
                            <a:srgbClr val="1B2A30"/>
                          </a:solidFill>
                          <a:latin typeface="Plus Jakarta Sans" pitchFamily="34" charset="0"/>
                          <a:ea typeface="Plus Jakarta Sans" pitchFamily="34" charset="-122"/>
                          <a:cs typeface="Plus Jakarta Sans" pitchFamily="34" charset="-120"/>
                        </a:rPr>
                        <a:t>Kajian pustaka mendalam</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Deep Research</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Deep research</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Research</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490190">
                <a:tc>
                  <a:txBody>
                    <a:bodyPr/>
                    <a:lstStyle/>
                    <a:p>
                      <a:pPr indent="0" marL="0">
                        <a:lnSpc>
                          <a:spcPts val="1960"/>
                        </a:lnSpc>
                        <a:buNone/>
                      </a:pPr>
                      <a:r>
                        <a:rPr lang="en-US" sz="1400" dirty="0">
                          <a:solidFill>
                            <a:srgbClr val="1B2A30"/>
                          </a:solidFill>
                          <a:latin typeface="Plus Jakarta Sans" pitchFamily="34" charset="0"/>
                          <a:ea typeface="Plus Jakarta Sans" pitchFamily="34" charset="-122"/>
                          <a:cs typeface="Plus Jakarta Sans" pitchFamily="34" charset="-120"/>
                        </a:rPr>
                        <a:t>Belajar bertahap</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Guided Learning</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Study mode</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Learning mode</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739080">
                <a:tc>
                  <a:txBody>
                    <a:bodyPr/>
                    <a:lstStyle/>
                    <a:p>
                      <a:pPr indent="0" marL="0">
                        <a:lnSpc>
                          <a:spcPts val="1960"/>
                        </a:lnSpc>
                        <a:buNone/>
                      </a:pPr>
                      <a:r>
                        <a:rPr lang="en-US" sz="1400" dirty="0">
                          <a:solidFill>
                            <a:srgbClr val="1B2A30"/>
                          </a:solidFill>
                          <a:latin typeface="Plus Jakarta Sans" pitchFamily="34" charset="0"/>
                          <a:ea typeface="Plus Jakarta Sans" pitchFamily="34" charset="-122"/>
                          <a:cs typeface="Plus Jakarta Sans" pitchFamily="34" charset="-120"/>
                        </a:rPr>
                        <a:t>Bekerja dari dokumen sendiri</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NotebookLM</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Projects + file</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45545A"/>
                          </a:solidFill>
                          <a:latin typeface="Plus Jakarta Sans" pitchFamily="34" charset="0"/>
                          <a:ea typeface="Plus Jakarta Sans" pitchFamily="34" charset="-122"/>
                          <a:cs typeface="Plus Jakarta Sans" pitchFamily="34" charset="-120"/>
                        </a:rPr>
                        <a:t>Projects + file</a:t>
                      </a:r>
                      <a:endParaRPr lang="en-US" sz="1400" dirty="0">
                        <a:latin typeface="Plus Jakarta Sans" charset="0"/>
                        <a:ea typeface="Plus Jakarta Sans" charset="0"/>
                        <a:cs typeface="Plus Jakarta Sans" charset="0"/>
                      </a:endParaRPr>
                    </a:p>
                  </a:txBody>
                  <a:tcPr marL="152400" marR="152400" marT="114300" marB="1143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bl>
          </a:graphicData>
        </a:graphic>
      </p:graphicFrame>
      <p:sp>
        <p:nvSpPr>
          <p:cNvPr id="5" name="Text 2"/>
          <p:cNvSpPr/>
          <p:nvPr/>
        </p:nvSpPr>
        <p:spPr>
          <a:xfrm>
            <a:off x="812800" y="5562302"/>
            <a:ext cx="10883392"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B2A30"/>
                </a:solidFill>
                <a:latin typeface="Plus Jakarta Sans" pitchFamily="34" charset="0"/>
                <a:ea typeface="Plus Jakarta Sans" pitchFamily="34" charset="-122"/>
                <a:cs typeface="Plus Jakarta Sans" pitchFamily="34" charset="-120"/>
              </a:rPr>
              <a:t>Pilih alat yang tersedia di kampus Anda; </a:t>
            </a:r>
            <a:r>
              <a:rPr lang="en-US" sz="1500" b="1" dirty="0">
                <a:solidFill>
                  <a:srgbClr val="A24F19"/>
                </a:solidFill>
                <a:latin typeface="Plus Jakarta Sans" pitchFamily="34" charset="0"/>
                <a:ea typeface="Plus Jakarta Sans" pitchFamily="34" charset="-122"/>
                <a:cs typeface="Plus Jakarta Sans" pitchFamily="34" charset="-120"/>
              </a:rPr>
              <a:t>prinsip mengajarnya tetap sama.</a:t>
            </a:r>
            <a:endParaRPr lang="en-US" sz="1500" dirty="0"/>
          </a:p>
        </p:txBody>
      </p:sp>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Nama fitur dan ketersediaan di akun gratis dapat berubah</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SESI II · DASAR</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Rumus prompt: empat unsur</a:t>
            </a:r>
            <a:endParaRPr lang="en-US" sz="3400" dirty="0"/>
          </a:p>
        </p:txBody>
      </p:sp>
      <p:sp>
        <p:nvSpPr>
          <p:cNvPr id="4" name="Shape 2"/>
          <p:cNvSpPr/>
          <p:nvPr/>
        </p:nvSpPr>
        <p:spPr>
          <a:xfrm>
            <a:off x="819150" y="1964630"/>
            <a:ext cx="2495550" cy="2228701"/>
          </a:xfrm>
          <a:prstGeom prst="roundRect">
            <a:avLst>
              <a:gd name="adj" fmla="val 5413"/>
            </a:avLst>
          </a:prstGeom>
          <a:solidFill>
            <a:srgbClr val="FFFFFF"/>
          </a:solidFill>
          <a:ln w="12700">
            <a:solidFill>
              <a:srgbClr val="D9D2C3"/>
            </a:solidFill>
            <a:prstDash val="solid"/>
          </a:ln>
        </p:spPr>
      </p:sp>
      <p:sp>
        <p:nvSpPr>
          <p:cNvPr id="5" name="Text 3"/>
          <p:cNvSpPr/>
          <p:nvPr/>
        </p:nvSpPr>
        <p:spPr>
          <a:xfrm>
            <a:off x="1079500" y="2224980"/>
            <a:ext cx="2034095"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2F7D74"/>
                </a:solidFill>
                <a:latin typeface="Plus Jakarta Sans" pitchFamily="34" charset="0"/>
                <a:ea typeface="Plus Jakarta Sans" pitchFamily="34" charset="-122"/>
                <a:cs typeface="Plus Jakarta Sans" pitchFamily="34" charset="-120"/>
              </a:rPr>
              <a:t>1</a:t>
            </a:r>
            <a:endParaRPr lang="en-US" sz="3600" dirty="0"/>
          </a:p>
        </p:txBody>
      </p:sp>
      <p:sp>
        <p:nvSpPr>
          <p:cNvPr id="6" name="Text 4"/>
          <p:cNvSpPr/>
          <p:nvPr/>
        </p:nvSpPr>
        <p:spPr>
          <a:xfrm>
            <a:off x="1079500" y="2783780"/>
            <a:ext cx="203409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Peran</a:t>
            </a:r>
            <a:endParaRPr lang="en-US" sz="1800" dirty="0"/>
          </a:p>
        </p:txBody>
      </p:sp>
      <p:sp>
        <p:nvSpPr>
          <p:cNvPr id="7" name="Text 5"/>
          <p:cNvSpPr/>
          <p:nvPr/>
        </p:nvSpPr>
        <p:spPr>
          <a:xfrm>
            <a:off x="1079500" y="3159671"/>
            <a:ext cx="2034095"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“Saya dosen Maharah Kalam semester 3, level A2.”</a:t>
            </a:r>
            <a:endParaRPr lang="en-US" sz="1400" dirty="0"/>
          </a:p>
        </p:txBody>
      </p:sp>
      <p:sp>
        <p:nvSpPr>
          <p:cNvPr id="8" name="Shape 6"/>
          <p:cNvSpPr/>
          <p:nvPr/>
        </p:nvSpPr>
        <p:spPr>
          <a:xfrm>
            <a:off x="3505200" y="1964630"/>
            <a:ext cx="2495550" cy="2228701"/>
          </a:xfrm>
          <a:prstGeom prst="roundRect">
            <a:avLst>
              <a:gd name="adj" fmla="val 5413"/>
            </a:avLst>
          </a:prstGeom>
          <a:solidFill>
            <a:srgbClr val="FFFFFF"/>
          </a:solidFill>
          <a:ln w="12700">
            <a:solidFill>
              <a:srgbClr val="D9D2C3"/>
            </a:solidFill>
            <a:prstDash val="solid"/>
          </a:ln>
        </p:spPr>
      </p:sp>
      <p:sp>
        <p:nvSpPr>
          <p:cNvPr id="9" name="Text 7"/>
          <p:cNvSpPr/>
          <p:nvPr/>
        </p:nvSpPr>
        <p:spPr>
          <a:xfrm>
            <a:off x="3765550" y="2224980"/>
            <a:ext cx="2034095"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C8692B"/>
                </a:solidFill>
                <a:latin typeface="Plus Jakarta Sans" pitchFamily="34" charset="0"/>
                <a:ea typeface="Plus Jakarta Sans" pitchFamily="34" charset="-122"/>
                <a:cs typeface="Plus Jakarta Sans" pitchFamily="34" charset="-120"/>
              </a:rPr>
              <a:t>2</a:t>
            </a:r>
            <a:endParaRPr lang="en-US" sz="3600" dirty="0"/>
          </a:p>
        </p:txBody>
      </p:sp>
      <p:sp>
        <p:nvSpPr>
          <p:cNvPr id="10" name="Text 8"/>
          <p:cNvSpPr/>
          <p:nvPr/>
        </p:nvSpPr>
        <p:spPr>
          <a:xfrm>
            <a:off x="3765550" y="2783780"/>
            <a:ext cx="203409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Tugas</a:t>
            </a:r>
            <a:endParaRPr lang="en-US" sz="1800" dirty="0"/>
          </a:p>
        </p:txBody>
      </p:sp>
      <p:sp>
        <p:nvSpPr>
          <p:cNvPr id="11" name="Text 9"/>
          <p:cNvSpPr/>
          <p:nvPr/>
        </p:nvSpPr>
        <p:spPr>
          <a:xfrm>
            <a:off x="3765550" y="3159671"/>
            <a:ext cx="2034095"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“Buat 3 dialog pendek untuk latihan berpasangan.”</a:t>
            </a:r>
            <a:endParaRPr lang="en-US" sz="1400" dirty="0"/>
          </a:p>
        </p:txBody>
      </p:sp>
      <p:sp>
        <p:nvSpPr>
          <p:cNvPr id="12" name="Shape 10"/>
          <p:cNvSpPr/>
          <p:nvPr/>
        </p:nvSpPr>
        <p:spPr>
          <a:xfrm>
            <a:off x="6191250" y="1964630"/>
            <a:ext cx="2495550" cy="2228701"/>
          </a:xfrm>
          <a:prstGeom prst="roundRect">
            <a:avLst>
              <a:gd name="adj" fmla="val 5413"/>
            </a:avLst>
          </a:prstGeom>
          <a:solidFill>
            <a:srgbClr val="FFFFFF"/>
          </a:solidFill>
          <a:ln w="12700">
            <a:solidFill>
              <a:srgbClr val="D9D2C3"/>
            </a:solidFill>
            <a:prstDash val="solid"/>
          </a:ln>
        </p:spPr>
      </p:sp>
      <p:sp>
        <p:nvSpPr>
          <p:cNvPr id="13" name="Text 11"/>
          <p:cNvSpPr/>
          <p:nvPr/>
        </p:nvSpPr>
        <p:spPr>
          <a:xfrm>
            <a:off x="6451600" y="2224980"/>
            <a:ext cx="2034095"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3B5F8A"/>
                </a:solidFill>
                <a:latin typeface="Plus Jakarta Sans" pitchFamily="34" charset="0"/>
                <a:ea typeface="Plus Jakarta Sans" pitchFamily="34" charset="-122"/>
                <a:cs typeface="Plus Jakarta Sans" pitchFamily="34" charset="-120"/>
              </a:rPr>
              <a:t>3</a:t>
            </a:r>
            <a:endParaRPr lang="en-US" sz="3600" dirty="0"/>
          </a:p>
        </p:txBody>
      </p:sp>
      <p:sp>
        <p:nvSpPr>
          <p:cNvPr id="14" name="Text 12"/>
          <p:cNvSpPr/>
          <p:nvPr/>
        </p:nvSpPr>
        <p:spPr>
          <a:xfrm>
            <a:off x="6451600" y="2783780"/>
            <a:ext cx="203409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Konteks</a:t>
            </a:r>
            <a:endParaRPr lang="en-US" sz="1800" dirty="0"/>
          </a:p>
        </p:txBody>
      </p:sp>
      <p:sp>
        <p:nvSpPr>
          <p:cNvPr id="15" name="Text 13"/>
          <p:cNvSpPr/>
          <p:nvPr/>
        </p:nvSpPr>
        <p:spPr>
          <a:xfrm>
            <a:off x="6451600" y="3159671"/>
            <a:ext cx="2034095"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“Situasi check-in hotel dan bertanya arah.”</a:t>
            </a:r>
            <a:endParaRPr lang="en-US" sz="1400" dirty="0"/>
          </a:p>
        </p:txBody>
      </p:sp>
      <p:sp>
        <p:nvSpPr>
          <p:cNvPr id="16" name="Shape 14"/>
          <p:cNvSpPr/>
          <p:nvPr/>
        </p:nvSpPr>
        <p:spPr>
          <a:xfrm>
            <a:off x="8877300" y="1964630"/>
            <a:ext cx="2495550" cy="2228701"/>
          </a:xfrm>
          <a:prstGeom prst="roundRect">
            <a:avLst>
              <a:gd name="adj" fmla="val 5413"/>
            </a:avLst>
          </a:prstGeom>
          <a:solidFill>
            <a:srgbClr val="FFFFFF"/>
          </a:solidFill>
          <a:ln w="12700">
            <a:solidFill>
              <a:srgbClr val="D9D2C3"/>
            </a:solidFill>
            <a:prstDash val="solid"/>
          </a:ln>
        </p:spPr>
      </p:sp>
      <p:sp>
        <p:nvSpPr>
          <p:cNvPr id="17" name="Text 15"/>
          <p:cNvSpPr/>
          <p:nvPr/>
        </p:nvSpPr>
        <p:spPr>
          <a:xfrm>
            <a:off x="9137650" y="2224980"/>
            <a:ext cx="2034095"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13303A"/>
                </a:solidFill>
                <a:latin typeface="Plus Jakarta Sans" pitchFamily="34" charset="0"/>
                <a:ea typeface="Plus Jakarta Sans" pitchFamily="34" charset="-122"/>
                <a:cs typeface="Plus Jakarta Sans" pitchFamily="34" charset="-120"/>
              </a:rPr>
              <a:t>4</a:t>
            </a:r>
            <a:endParaRPr lang="en-US" sz="3600" dirty="0"/>
          </a:p>
        </p:txBody>
      </p:sp>
      <p:sp>
        <p:nvSpPr>
          <p:cNvPr id="18" name="Text 16"/>
          <p:cNvSpPr/>
          <p:nvPr/>
        </p:nvSpPr>
        <p:spPr>
          <a:xfrm>
            <a:off x="9137650" y="2783780"/>
            <a:ext cx="203409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Format</a:t>
            </a:r>
            <a:endParaRPr lang="en-US" sz="1800" dirty="0"/>
          </a:p>
        </p:txBody>
      </p:sp>
      <p:sp>
        <p:nvSpPr>
          <p:cNvPr id="19" name="Text 17"/>
          <p:cNvSpPr/>
          <p:nvPr/>
        </p:nvSpPr>
        <p:spPr>
          <a:xfrm>
            <a:off x="9137650" y="3159671"/>
            <a:ext cx="2034095"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“8–10 giliran, tandai ungkapan kunci.”</a:t>
            </a:r>
            <a:endParaRPr lang="en-US" sz="1400" dirty="0"/>
          </a:p>
        </p:txBody>
      </p:sp>
      <p:sp>
        <p:nvSpPr>
          <p:cNvPr id="20" name="Text 18"/>
          <p:cNvSpPr/>
          <p:nvPr/>
        </p:nvSpPr>
        <p:spPr>
          <a:xfrm>
            <a:off x="812800" y="4555282"/>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B2A30"/>
                </a:solidFill>
                <a:latin typeface="Plus Jakarta Sans" pitchFamily="34" charset="0"/>
                <a:ea typeface="Plus Jakarta Sans" pitchFamily="34" charset="-122"/>
                <a:cs typeface="Plus Jakarta Sans" pitchFamily="34" charset="-120"/>
              </a:rPr>
              <a:t>Tidak puas dengan hasilnya? Lanjutkan percakapan, jangan mulai dari awal.</a:t>
            </a:r>
            <a:endParaRPr lang="en-US" sz="1600" dirty="0"/>
          </a:p>
        </p:txBody>
      </p:sp>
      <p:sp>
        <p:nvSpPr>
          <p:cNvPr id="21" name="Text 1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Lab praktik AI</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STASIUN 1 · CHAT</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Materi bacaan berjenjang dari konteks lokal</a:t>
            </a:r>
            <a:endParaRPr lang="en-US" sz="3400" dirty="0"/>
          </a:p>
        </p:txBody>
      </p:sp>
      <p:sp>
        <p:nvSpPr>
          <p:cNvPr id="4" name="Shape 2"/>
          <p:cNvSpPr/>
          <p:nvPr/>
        </p:nvSpPr>
        <p:spPr>
          <a:xfrm>
            <a:off x="812800" y="1958280"/>
            <a:ext cx="6959600" cy="2016720"/>
          </a:xfrm>
          <a:prstGeom prst="roundRect">
            <a:avLst>
              <a:gd name="adj" fmla="val 6297"/>
            </a:avLst>
          </a:prstGeom>
          <a:solidFill>
            <a:srgbClr val="13303A"/>
          </a:solidFill>
          <a:ln/>
        </p:spPr>
      </p:sp>
      <p:sp>
        <p:nvSpPr>
          <p:cNvPr id="5" name="Text 3"/>
          <p:cNvSpPr/>
          <p:nvPr/>
        </p:nvSpPr>
        <p:spPr>
          <a:xfrm>
            <a:off x="1117600" y="22630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E8955A"/>
                </a:solidFill>
                <a:latin typeface="Plus Jakarta Sans" pitchFamily="34" charset="0"/>
                <a:ea typeface="Plus Jakarta Sans" pitchFamily="34" charset="-122"/>
                <a:cs typeface="Plus Jakarta Sans" pitchFamily="34" charset="-120"/>
              </a:rPr>
              <a:t>PROMPT</a:t>
            </a:r>
            <a:endParaRPr lang="en-US" sz="1200" dirty="0"/>
          </a:p>
        </p:txBody>
      </p:sp>
      <p:sp>
        <p:nvSpPr>
          <p:cNvPr id="6" name="Text 4"/>
          <p:cNvSpPr/>
          <p:nvPr/>
        </p:nvSpPr>
        <p:spPr>
          <a:xfrm>
            <a:off x="1117600" y="2603401"/>
            <a:ext cx="6540500" cy="10922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F6F3EC"/>
                </a:solidFill>
                <a:latin typeface="Plus Jakarta Sans" pitchFamily="34" charset="0"/>
                <a:ea typeface="Plus Jakarta Sans" pitchFamily="34" charset="-122"/>
                <a:cs typeface="Plus Jakarta Sans" pitchFamily="34" charset="-120"/>
              </a:rPr>
              <a:t>Saya dosen Reading untuk mahasiswa semester 2, level CEFR A2–B1. Buat teks bacaan 250 kata tentang kopi Arabika Ijen-Raung dari Bondowoso. Sertakan 10 kosakata kunci dengan contoh kalimat, 5 soal pemahaman, dan 1 pertanyaan diskusi. Lalu buat versi B2 dari teks yang sama.</a:t>
            </a:r>
            <a:endParaRPr lang="en-US" sz="1400" dirty="0"/>
          </a:p>
        </p:txBody>
      </p:sp>
      <p:sp>
        <p:nvSpPr>
          <p:cNvPr id="7" name="Text 5"/>
          <p:cNvSpPr/>
          <p:nvPr/>
        </p:nvSpPr>
        <p:spPr>
          <a:xfrm>
            <a:off x="8077200" y="1958280"/>
            <a:ext cx="340106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Coba ganti</a:t>
            </a:r>
            <a:endParaRPr lang="en-US" sz="1800" dirty="0"/>
          </a:p>
        </p:txBody>
      </p:sp>
      <p:sp>
        <p:nvSpPr>
          <p:cNvPr id="8" name="Text 6"/>
          <p:cNvSpPr/>
          <p:nvPr/>
        </p:nvSpPr>
        <p:spPr>
          <a:xfrm>
            <a:off x="8155432" y="2359571"/>
            <a:ext cx="3315208" cy="1092200"/>
          </a:xfrm>
          <a:prstGeom prst="rect">
            <a:avLst/>
          </a:prstGeom>
          <a:noFill/>
          <a:ln/>
        </p:spPr>
        <p:txBody>
          <a:bodyPr wrap="square" lIns="0" tIns="0" rIns="0" bIns="0" rtlCol="0" anchor="t">
            <a:normAutofit/>
          </a:bodyPr>
          <a:lstStyle/>
          <a:p>
            <a:pPr algn="l" marL="175768" indent="-175768">
              <a:lnSpc>
                <a:spcPts val="2100"/>
              </a:lnSpc>
              <a:buSzPct val="100000"/>
              <a:buChar char="•"/>
            </a:pPr>
            <a:r>
              <a:rPr lang="en-US" sz="1400" dirty="0">
                <a:solidFill>
                  <a:srgbClr val="45545A"/>
                </a:solidFill>
                <a:latin typeface="Plus Jakarta Sans" pitchFamily="34" charset="0"/>
                <a:ea typeface="Plus Jakarta Sans" pitchFamily="34" charset="-122"/>
                <a:cs typeface="Plus Jakarta Sans" pitchFamily="34" charset="-120"/>
              </a:rPr>
              <a:t>Topik ke budaya kampus Anda</a:t>
            </a:r>
            <a:endParaRPr lang="en-US" sz="1400" dirty="0"/>
          </a:p>
          <a:p>
            <a:pPr algn="l" marL="175768" indent="-175768">
              <a:lnSpc>
                <a:spcPts val="2100"/>
              </a:lnSpc>
              <a:buSzPct val="100000"/>
              <a:buChar char="•"/>
            </a:pPr>
            <a:r>
              <a:rPr lang="en-US" sz="1400" dirty="0">
                <a:solidFill>
                  <a:srgbClr val="45545A"/>
                </a:solidFill>
                <a:latin typeface="Plus Jakarta Sans" pitchFamily="34" charset="0"/>
                <a:ea typeface="Plus Jakarta Sans" pitchFamily="34" charset="-122"/>
                <a:cs typeface="Plus Jakarta Sans" pitchFamily="34" charset="-120"/>
              </a:rPr>
              <a:t>Level A2 menjadi B2</a:t>
            </a:r>
            <a:endParaRPr lang="en-US" sz="1400" dirty="0"/>
          </a:p>
          <a:p>
            <a:pPr algn="l" marL="175768" indent="-175768">
              <a:lnSpc>
                <a:spcPts val="2100"/>
              </a:lnSpc>
              <a:buSzPct val="100000"/>
              <a:buChar char="•"/>
            </a:pPr>
            <a:r>
              <a:rPr lang="en-US" sz="1400" dirty="0">
                <a:solidFill>
                  <a:srgbClr val="45545A"/>
                </a:solidFill>
                <a:latin typeface="Plus Jakarta Sans" pitchFamily="34" charset="0"/>
                <a:ea typeface="Plus Jakarta Sans" pitchFamily="34" charset="-122"/>
                <a:cs typeface="Plus Jakarta Sans" pitchFamily="34" charset="-120"/>
              </a:rPr>
              <a:t>Bahasa Inggris menjadi Arab berharakat</a:t>
            </a:r>
            <a:endParaRPr lang="en-US" sz="1400" dirty="0"/>
          </a:p>
        </p:txBody>
      </p:sp>
      <p:sp>
        <p:nvSpPr>
          <p:cNvPr id="9" name="Text 7"/>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Prompt lengkap ada di bagian A prompt bank</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STASIUN 2 · GEMS</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Asisten khusus yang bisa dipakai berulang</a:t>
            </a:r>
            <a:endParaRPr lang="en-US" sz="3400" dirty="0"/>
          </a:p>
        </p:txBody>
      </p:sp>
      <p:sp>
        <p:nvSpPr>
          <p:cNvPr id="4" name="Shape 2"/>
          <p:cNvSpPr/>
          <p:nvPr/>
        </p:nvSpPr>
        <p:spPr>
          <a:xfrm>
            <a:off x="812800" y="1958280"/>
            <a:ext cx="5181600" cy="1657350"/>
          </a:xfrm>
          <a:prstGeom prst="roundRect">
            <a:avLst>
              <a:gd name="adj" fmla="val 7663"/>
            </a:avLst>
          </a:prstGeom>
          <a:solidFill>
            <a:srgbClr val="FFFFFF"/>
          </a:solidFill>
          <a:ln/>
        </p:spPr>
      </p:sp>
      <p:sp>
        <p:nvSpPr>
          <p:cNvPr id="5" name="Shape 3"/>
          <p:cNvSpPr/>
          <p:nvPr/>
        </p:nvSpPr>
        <p:spPr>
          <a:xfrm>
            <a:off x="812800" y="1958280"/>
            <a:ext cx="5181600" cy="1657350"/>
          </a:xfrm>
          <a:custGeom>
            <a:avLst/>
            <a:gdLst/>
            <a:ahLst/>
            <a:cxnLst/>
            <a:rect l="l" t="t" r="r" b="b"/>
            <a:pathLst>
              <a:path w="5181600" h="1657350">
                <a:moveTo>
                  <a:pt x="0" y="127000"/>
                </a:moveTo>
                <a:lnTo>
                  <a:pt x="0" y="127000"/>
                </a:lnTo>
                <a:arcTo hR="127000" wR="127000" stAng="10800000" swAng="5400000"/>
                <a:lnTo>
                  <a:pt x="5054600" y="0"/>
                </a:lnTo>
                <a:arcTo hR="127000" wR="127000" stAng="16200000" swAng="5400000"/>
                <a:lnTo>
                  <a:pt x="5181600" y="127000"/>
                </a:lnTo>
                <a:arcTo hR="63500" wR="127000" stAng="0" swAng="-5400000"/>
                <a:lnTo>
                  <a:pt x="127000" y="63500"/>
                </a:lnTo>
                <a:arcTo hR="63500" wR="127000" stAng="16200000" swAng="-5400000"/>
                <a:close/>
              </a:path>
            </a:pathLst>
          </a:custGeom>
          <a:solidFill>
            <a:srgbClr val="2F7D74"/>
          </a:solidFill>
          <a:ln/>
        </p:spPr>
      </p:sp>
      <p:sp>
        <p:nvSpPr>
          <p:cNvPr id="6" name="Text 4"/>
          <p:cNvSpPr/>
          <p:nvPr/>
        </p:nvSpPr>
        <p:spPr>
          <a:xfrm>
            <a:off x="1117600" y="2326580"/>
            <a:ext cx="4709160"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2A30"/>
                </a:solidFill>
                <a:latin typeface="Plus Jakarta Sans" pitchFamily="34" charset="0"/>
                <a:ea typeface="Plus Jakarta Sans" pitchFamily="34" charset="-122"/>
                <a:cs typeface="Plus Jakarta Sans" pitchFamily="34" charset="-120"/>
              </a:rPr>
              <a:t>Partner Percakapan</a:t>
            </a:r>
            <a:endParaRPr lang="en-US" sz="2000" dirty="0"/>
          </a:p>
        </p:txBody>
      </p:sp>
      <p:sp>
        <p:nvSpPr>
          <p:cNvPr id="7" name="Text 5"/>
          <p:cNvSpPr/>
          <p:nvPr/>
        </p:nvSpPr>
        <p:spPr>
          <a:xfrm>
            <a:off x="1117600" y="2758380"/>
            <a:ext cx="4709160"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45545A"/>
                </a:solidFill>
                <a:latin typeface="Plus Jakarta Sans" pitchFamily="34" charset="0"/>
                <a:ea typeface="Plus Jakarta Sans" pitchFamily="34" charset="-122"/>
                <a:cs typeface="Plus Jakarta Sans" pitchFamily="34" charset="-120"/>
              </a:rPr>
              <a:t>Bermain peran sesuai level. Koreksi baru diberikan setelah mahasiswa mengetik “selesai”.</a:t>
            </a:r>
            <a:endParaRPr lang="en-US" sz="1500" dirty="0"/>
          </a:p>
        </p:txBody>
      </p:sp>
      <p:sp>
        <p:nvSpPr>
          <p:cNvPr id="8" name="Shape 6"/>
          <p:cNvSpPr/>
          <p:nvPr/>
        </p:nvSpPr>
        <p:spPr>
          <a:xfrm>
            <a:off x="6197600" y="1958280"/>
            <a:ext cx="5181600" cy="1657350"/>
          </a:xfrm>
          <a:prstGeom prst="roundRect">
            <a:avLst>
              <a:gd name="adj" fmla="val 7663"/>
            </a:avLst>
          </a:prstGeom>
          <a:solidFill>
            <a:srgbClr val="FFFFFF"/>
          </a:solidFill>
          <a:ln/>
        </p:spPr>
      </p:sp>
      <p:sp>
        <p:nvSpPr>
          <p:cNvPr id="9" name="Shape 7"/>
          <p:cNvSpPr/>
          <p:nvPr/>
        </p:nvSpPr>
        <p:spPr>
          <a:xfrm>
            <a:off x="6197600" y="1958280"/>
            <a:ext cx="5181600" cy="1657350"/>
          </a:xfrm>
          <a:custGeom>
            <a:avLst/>
            <a:gdLst/>
            <a:ahLst/>
            <a:cxnLst/>
            <a:rect l="l" t="t" r="r" b="b"/>
            <a:pathLst>
              <a:path w="5181600" h="1657350">
                <a:moveTo>
                  <a:pt x="0" y="127000"/>
                </a:moveTo>
                <a:lnTo>
                  <a:pt x="0" y="127000"/>
                </a:lnTo>
                <a:arcTo hR="127000" wR="127000" stAng="10800000" swAng="5400000"/>
                <a:lnTo>
                  <a:pt x="5054600" y="0"/>
                </a:lnTo>
                <a:arcTo hR="127000" wR="127000" stAng="16200000" swAng="5400000"/>
                <a:lnTo>
                  <a:pt x="5181600" y="127000"/>
                </a:lnTo>
                <a:arcTo hR="63500" wR="127000" stAng="0" swAng="-5400000"/>
                <a:lnTo>
                  <a:pt x="127000" y="63500"/>
                </a:lnTo>
                <a:arcTo hR="63500" wR="127000" stAng="16200000" swAng="-5400000"/>
                <a:close/>
              </a:path>
            </a:pathLst>
          </a:custGeom>
          <a:solidFill>
            <a:srgbClr val="C8692B"/>
          </a:solidFill>
          <a:ln/>
        </p:spPr>
      </p:sp>
      <p:sp>
        <p:nvSpPr>
          <p:cNvPr id="10" name="Text 8"/>
          <p:cNvSpPr/>
          <p:nvPr/>
        </p:nvSpPr>
        <p:spPr>
          <a:xfrm>
            <a:off x="6502400" y="2326580"/>
            <a:ext cx="4709160"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2A30"/>
                </a:solidFill>
                <a:latin typeface="Plus Jakarta Sans" pitchFamily="34" charset="0"/>
                <a:ea typeface="Plus Jakarta Sans" pitchFamily="34" charset="-122"/>
                <a:cs typeface="Plus Jakarta Sans" pitchFamily="34" charset="-120"/>
              </a:rPr>
              <a:t>Umpan Balik Menulis</a:t>
            </a:r>
            <a:endParaRPr lang="en-US" sz="2000" dirty="0"/>
          </a:p>
        </p:txBody>
      </p:sp>
      <p:sp>
        <p:nvSpPr>
          <p:cNvPr id="11" name="Text 9"/>
          <p:cNvSpPr/>
          <p:nvPr/>
        </p:nvSpPr>
        <p:spPr>
          <a:xfrm>
            <a:off x="6502400" y="2758380"/>
            <a:ext cx="4709160"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45545A"/>
                </a:solidFill>
                <a:latin typeface="Plus Jakarta Sans" pitchFamily="34" charset="0"/>
                <a:ea typeface="Plus Jakarta Sans" pitchFamily="34" charset="-122"/>
                <a:cs typeface="Plus Jakarta Sans" pitchFamily="34" charset="-120"/>
              </a:rPr>
              <a:t>Menandai kesalahan dan memberi pertanyaan pemantik, tetapi tidak pernah menulis ulang teks.</a:t>
            </a:r>
            <a:endParaRPr lang="en-US" sz="1500" dirty="0"/>
          </a:p>
        </p:txBody>
      </p:sp>
      <p:sp>
        <p:nvSpPr>
          <p:cNvPr id="12" name="Text 10"/>
          <p:cNvSpPr/>
          <p:nvPr/>
        </p:nvSpPr>
        <p:spPr>
          <a:xfrm>
            <a:off x="812800" y="3971230"/>
            <a:ext cx="10883392" cy="30162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B2A30"/>
                </a:solidFill>
                <a:latin typeface="Plus Jakarta Sans" pitchFamily="34" charset="0"/>
                <a:ea typeface="Plus Jakarta Sans" pitchFamily="34" charset="-122"/>
                <a:cs typeface="Plus Jakarta Sans" pitchFamily="34" charset="-120"/>
              </a:rPr>
              <a:t>Gems → New Gem → salin instruksi dari prompt bank bagian B → sempurnakan dengan </a:t>
            </a:r>
            <a:r>
              <a:rPr lang="en-US" sz="1500" b="1" dirty="0">
                <a:solidFill>
                  <a:srgbClr val="1B2A30"/>
                </a:solidFill>
                <a:latin typeface="Plus Jakarta Sans" pitchFamily="34" charset="0"/>
                <a:ea typeface="Plus Jakarta Sans" pitchFamily="34" charset="-122"/>
                <a:cs typeface="Plus Jakarta Sans" pitchFamily="34" charset="-120"/>
              </a:rPr>
              <a:t>Tulis dengan Gemini</a:t>
            </a:r>
            <a:endParaRPr lang="en-US" sz="1500" dirty="0"/>
          </a:p>
        </p:txBody>
      </p:sp>
      <p:sp>
        <p:nvSpPr>
          <p:cNvPr id="13" name="Text 1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Lab praktik AI</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STASIUN 2 · MEMBUAT GEM</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Anatomi instruksi Gem yang baik</a:t>
            </a:r>
            <a:endParaRPr lang="en-US" sz="3400" dirty="0"/>
          </a:p>
        </p:txBody>
      </p:sp>
      <p:sp>
        <p:nvSpPr>
          <p:cNvPr id="4" name="Shape 2"/>
          <p:cNvSpPr/>
          <p:nvPr/>
        </p:nvSpPr>
        <p:spPr>
          <a:xfrm>
            <a:off x="812800" y="2734171"/>
            <a:ext cx="6959600" cy="0"/>
          </a:xfrm>
          <a:prstGeom prst="line">
            <a:avLst/>
          </a:prstGeom>
          <a:noFill/>
          <a:ln w="12700">
            <a:solidFill>
              <a:srgbClr val="D9D2C3"/>
            </a:solidFill>
            <a:prstDash val="solid"/>
          </a:ln>
        </p:spPr>
      </p:sp>
      <p:sp>
        <p:nvSpPr>
          <p:cNvPr id="5" name="Text 3"/>
          <p:cNvSpPr/>
          <p:nvPr/>
        </p:nvSpPr>
        <p:spPr>
          <a:xfrm>
            <a:off x="812800" y="2059880"/>
            <a:ext cx="1447800" cy="540941"/>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2F7D74"/>
                </a:solidFill>
                <a:latin typeface="Plus Jakarta Sans" pitchFamily="34" charset="0"/>
                <a:ea typeface="Plus Jakarta Sans" pitchFamily="34" charset="-122"/>
                <a:cs typeface="Plus Jakarta Sans" pitchFamily="34" charset="-120"/>
              </a:rPr>
              <a:t>Peran</a:t>
            </a:r>
            <a:endParaRPr lang="en-US" sz="1500" dirty="0"/>
          </a:p>
        </p:txBody>
      </p:sp>
      <p:sp>
        <p:nvSpPr>
          <p:cNvPr id="6" name="Text 4"/>
          <p:cNvSpPr/>
          <p:nvPr/>
        </p:nvSpPr>
        <p:spPr>
          <a:xfrm>
            <a:off x="2362200" y="2059880"/>
            <a:ext cx="557250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Kamu partner percakapan bahasa Arab untuk mahasiswa level A2.</a:t>
            </a:r>
            <a:endParaRPr lang="en-US" sz="1400" dirty="0"/>
          </a:p>
        </p:txBody>
      </p:sp>
      <p:sp>
        <p:nvSpPr>
          <p:cNvPr id="7" name="Shape 5"/>
          <p:cNvSpPr/>
          <p:nvPr/>
        </p:nvSpPr>
        <p:spPr>
          <a:xfrm>
            <a:off x="812800" y="3318371"/>
            <a:ext cx="6959600" cy="0"/>
          </a:xfrm>
          <a:prstGeom prst="line">
            <a:avLst/>
          </a:prstGeom>
          <a:noFill/>
          <a:ln w="12700">
            <a:solidFill>
              <a:srgbClr val="D9D2C3"/>
            </a:solidFill>
            <a:prstDash val="solid"/>
          </a:ln>
        </p:spPr>
      </p:sp>
      <p:sp>
        <p:nvSpPr>
          <p:cNvPr id="8" name="Text 6"/>
          <p:cNvSpPr/>
          <p:nvPr/>
        </p:nvSpPr>
        <p:spPr>
          <a:xfrm>
            <a:off x="812800" y="2892921"/>
            <a:ext cx="1447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C8692B"/>
                </a:solidFill>
                <a:latin typeface="Plus Jakarta Sans" pitchFamily="34" charset="0"/>
                <a:ea typeface="Plus Jakarta Sans" pitchFamily="34" charset="-122"/>
                <a:cs typeface="Plus Jakarta Sans" pitchFamily="34" charset="-120"/>
              </a:rPr>
              <a:t>Tujuan</a:t>
            </a:r>
            <a:endParaRPr lang="en-US" sz="1500" dirty="0"/>
          </a:p>
        </p:txBody>
      </p:sp>
      <p:sp>
        <p:nvSpPr>
          <p:cNvPr id="9" name="Text 7"/>
          <p:cNvSpPr/>
          <p:nvPr/>
        </p:nvSpPr>
        <p:spPr>
          <a:xfrm>
            <a:off x="2362200" y="2892921"/>
            <a:ext cx="5572506" cy="29210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Melatih muhadatsah sehari-hari dengan percaya diri.</a:t>
            </a:r>
            <a:endParaRPr lang="en-US" sz="1400" dirty="0"/>
          </a:p>
        </p:txBody>
      </p:sp>
      <p:sp>
        <p:nvSpPr>
          <p:cNvPr id="10" name="Shape 8"/>
          <p:cNvSpPr/>
          <p:nvPr/>
        </p:nvSpPr>
        <p:spPr>
          <a:xfrm>
            <a:off x="812800" y="3902571"/>
            <a:ext cx="6959600" cy="0"/>
          </a:xfrm>
          <a:prstGeom prst="line">
            <a:avLst/>
          </a:prstGeom>
          <a:noFill/>
          <a:ln w="12700">
            <a:solidFill>
              <a:srgbClr val="D9D2C3"/>
            </a:solidFill>
            <a:prstDash val="solid"/>
          </a:ln>
        </p:spPr>
      </p:sp>
      <p:sp>
        <p:nvSpPr>
          <p:cNvPr id="11" name="Text 9"/>
          <p:cNvSpPr/>
          <p:nvPr/>
        </p:nvSpPr>
        <p:spPr>
          <a:xfrm>
            <a:off x="812800" y="3477121"/>
            <a:ext cx="1447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3B5F8A"/>
                </a:solidFill>
                <a:latin typeface="Plus Jakarta Sans" pitchFamily="34" charset="0"/>
                <a:ea typeface="Plus Jakarta Sans" pitchFamily="34" charset="-122"/>
                <a:cs typeface="Plus Jakarta Sans" pitchFamily="34" charset="-120"/>
              </a:rPr>
              <a:t>Aturan</a:t>
            </a:r>
            <a:endParaRPr lang="en-US" sz="1500" dirty="0"/>
          </a:p>
        </p:txBody>
      </p:sp>
      <p:sp>
        <p:nvSpPr>
          <p:cNvPr id="12" name="Text 10"/>
          <p:cNvSpPr/>
          <p:nvPr/>
        </p:nvSpPr>
        <p:spPr>
          <a:xfrm>
            <a:off x="2362200" y="3477121"/>
            <a:ext cx="5572506" cy="29210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Jangan koreksi sebelum mahasiswa mengetik “selesai”.</a:t>
            </a:r>
            <a:endParaRPr lang="en-US" sz="1400" dirty="0"/>
          </a:p>
        </p:txBody>
      </p:sp>
      <p:sp>
        <p:nvSpPr>
          <p:cNvPr id="13" name="Text 11"/>
          <p:cNvSpPr/>
          <p:nvPr/>
        </p:nvSpPr>
        <p:spPr>
          <a:xfrm>
            <a:off x="812800" y="4061321"/>
            <a:ext cx="1447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3303A"/>
                </a:solidFill>
                <a:latin typeface="Plus Jakarta Sans" pitchFamily="34" charset="0"/>
                <a:ea typeface="Plus Jakarta Sans" pitchFamily="34" charset="-122"/>
                <a:cs typeface="Plus Jakarta Sans" pitchFamily="34" charset="-120"/>
              </a:rPr>
              <a:t>Format</a:t>
            </a:r>
            <a:endParaRPr lang="en-US" sz="1500" dirty="0"/>
          </a:p>
        </p:txBody>
      </p:sp>
      <p:sp>
        <p:nvSpPr>
          <p:cNvPr id="14" name="Text 12"/>
          <p:cNvSpPr/>
          <p:nvPr/>
        </p:nvSpPr>
        <p:spPr>
          <a:xfrm>
            <a:off x="2362200" y="4061321"/>
            <a:ext cx="5572506" cy="29210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5545A"/>
                </a:solidFill>
                <a:latin typeface="Plus Jakarta Sans" pitchFamily="34" charset="0"/>
                <a:ea typeface="Plus Jakarta Sans" pitchFamily="34" charset="-122"/>
                <a:cs typeface="Plus Jakarta Sans" pitchFamily="34" charset="-120"/>
              </a:rPr>
              <a:t>Umpan balik: 3 kesalahan, 3 ungkapan alternatif, 1 pujian.</a:t>
            </a:r>
            <a:endParaRPr lang="en-US" sz="1400" dirty="0"/>
          </a:p>
        </p:txBody>
      </p:sp>
      <p:sp>
        <p:nvSpPr>
          <p:cNvPr id="15" name="Shape 13"/>
          <p:cNvSpPr/>
          <p:nvPr/>
        </p:nvSpPr>
        <p:spPr>
          <a:xfrm>
            <a:off x="8077200" y="1907480"/>
            <a:ext cx="3302000" cy="2811760"/>
          </a:xfrm>
          <a:prstGeom prst="roundRect">
            <a:avLst>
              <a:gd name="adj" fmla="val 4517"/>
            </a:avLst>
          </a:prstGeom>
          <a:solidFill>
            <a:srgbClr val="13303A"/>
          </a:solidFill>
          <a:ln/>
        </p:spPr>
      </p:sp>
      <p:sp>
        <p:nvSpPr>
          <p:cNvPr id="16" name="Text 14"/>
          <p:cNvSpPr/>
          <p:nvPr/>
        </p:nvSpPr>
        <p:spPr>
          <a:xfrm>
            <a:off x="8356600" y="2186880"/>
            <a:ext cx="2825496"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E8955A"/>
                </a:solidFill>
                <a:latin typeface="Plus Jakarta Sans" pitchFamily="34" charset="0"/>
                <a:ea typeface="Plus Jakarta Sans" pitchFamily="34" charset="-122"/>
                <a:cs typeface="Plus Jakarta Sans" pitchFamily="34" charset="-120"/>
              </a:rPr>
              <a:t>Langkah membuat</a:t>
            </a:r>
            <a:endParaRPr lang="en-US" sz="1700" dirty="0"/>
          </a:p>
        </p:txBody>
      </p:sp>
      <p:sp>
        <p:nvSpPr>
          <p:cNvPr id="17" name="Text 15"/>
          <p:cNvSpPr/>
          <p:nvPr/>
        </p:nvSpPr>
        <p:spPr>
          <a:xfrm>
            <a:off x="8422779" y="2572941"/>
            <a:ext cx="2751697" cy="1892300"/>
          </a:xfrm>
          <a:prstGeom prst="rect">
            <a:avLst/>
          </a:prstGeom>
          <a:noFill/>
          <a:ln/>
        </p:spPr>
        <p:txBody>
          <a:bodyPr wrap="square" lIns="0" tIns="0" rIns="0" bIns="0" rtlCol="0" anchor="t">
            <a:normAutofit/>
          </a:bodyPr>
          <a:lstStyle/>
          <a:p>
            <a:pPr algn="l" marL="187821" indent="-187821">
              <a:lnSpc>
                <a:spcPts val="2100"/>
              </a:lnSpc>
              <a:buSzPct val="100000"/>
              <a:buFontTx/>
              <a:buAutoNum type="arabicPeriod" startAt="1"/>
            </a:pPr>
            <a:r>
              <a:rPr lang="en-US" sz="1400" dirty="0">
                <a:solidFill>
                  <a:srgbClr val="F6F3EC"/>
                </a:solidFill>
                <a:latin typeface="Plus Jakarta Sans" pitchFamily="34" charset="0"/>
                <a:ea typeface="Plus Jakarta Sans" pitchFamily="34" charset="-122"/>
                <a:cs typeface="Plus Jakarta Sans" pitchFamily="34" charset="-120"/>
              </a:rPr>
              <a:t>Buka </a:t>
            </a:r>
            <a:r>
              <a:rPr lang="en-US" sz="1400" u="sng" dirty="0">
                <a:solidFill>
                  <a:srgbClr val="E8955A"/>
                </a:solidFill>
                <a:latin typeface="Plus Jakarta Sans" pitchFamily="34" charset="0"/>
                <a:ea typeface="Plus Jakarta Sans" pitchFamily="34" charset="-122"/>
                <a:cs typeface="Plus Jakarta Sans" pitchFamily="34" charset="-120"/>
                <a:hlinkClick r:id="rId1" invalidUrl="" action="" tgtFrame="" tooltip="" history="1" highlightClick="0" endSnd="0">
                  <a:extLst>
                    <a:ext uri="{A12FA001-AC4F-418D-AE19-62706E023703}">
                      <ahyp:hlinkClr xmlns:ahyp="http://schemas.microsoft.com/office/drawing/2018/hyperlinkcolor" val="tx"/>
                    </a:ext>
                  </a:extLst>
                </a:hlinkClick>
              </a:rPr>
              <a:t>gemini.google.com/gems</a:t>
            </a:r>
            <a:r>
              <a:rPr lang="en-US" sz="1400" dirty="0">
                <a:solidFill>
                  <a:srgbClr val="F6F3EC"/>
                </a:solidFill>
                <a:latin typeface="Plus Jakarta Sans" pitchFamily="34" charset="0"/>
                <a:ea typeface="Plus Jakarta Sans" pitchFamily="34" charset="-122"/>
                <a:cs typeface="Plus Jakarta Sans" pitchFamily="34" charset="-120"/>
              </a:rPr>
              <a:t> → New Gem</a:t>
            </a:r>
            <a:endParaRPr lang="en-US" sz="1400" dirty="0"/>
          </a:p>
          <a:p>
            <a:pPr algn="l" marL="187821" indent="-187821">
              <a:lnSpc>
                <a:spcPts val="2100"/>
              </a:lnSpc>
              <a:buSzPct val="100000"/>
              <a:buFontTx/>
              <a:buAutoNum type="arabicPeriod" startAt="1"/>
            </a:pPr>
            <a:r>
              <a:rPr lang="en-US" sz="1400" dirty="0">
                <a:solidFill>
                  <a:srgbClr val="F6F3EC"/>
                </a:solidFill>
                <a:latin typeface="Plus Jakarta Sans" pitchFamily="34" charset="0"/>
                <a:ea typeface="Plus Jakarta Sans" pitchFamily="34" charset="-122"/>
                <a:cs typeface="Plus Jakarta Sans" pitchFamily="34" charset="-120"/>
              </a:rPr>
              <a:t>Tulis nama dan instruksi</a:t>
            </a:r>
            <a:endParaRPr lang="en-US" sz="1400" dirty="0"/>
          </a:p>
          <a:p>
            <a:pPr algn="l" marL="187821" indent="-187821">
              <a:lnSpc>
                <a:spcPts val="2100"/>
              </a:lnSpc>
              <a:buSzPct val="100000"/>
              <a:buFontTx/>
              <a:buAutoNum type="arabicPeriod" startAt="1"/>
            </a:pPr>
            <a:r>
              <a:rPr lang="en-US" sz="1400" dirty="0">
                <a:solidFill>
                  <a:srgbClr val="F6F3EC"/>
                </a:solidFill>
                <a:latin typeface="Plus Jakarta Sans" pitchFamily="34" charset="0"/>
                <a:ea typeface="Plus Jakarta Sans" pitchFamily="34" charset="-122"/>
                <a:cs typeface="Plus Jakarta Sans" pitchFamily="34" charset="-120"/>
              </a:rPr>
              <a:t>Unggah materi di Knowledge</a:t>
            </a:r>
            <a:endParaRPr lang="en-US" sz="1400" dirty="0"/>
          </a:p>
          <a:p>
            <a:pPr algn="l" marL="187821" indent="-187821">
              <a:lnSpc>
                <a:spcPts val="2100"/>
              </a:lnSpc>
              <a:buSzPct val="100000"/>
              <a:buFontTx/>
              <a:buAutoNum type="arabicPeriod" startAt="1"/>
            </a:pPr>
            <a:r>
              <a:rPr lang="en-US" sz="1400" dirty="0">
                <a:solidFill>
                  <a:srgbClr val="F6F3EC"/>
                </a:solidFill>
                <a:latin typeface="Plus Jakarta Sans" pitchFamily="34" charset="0"/>
                <a:ea typeface="Plus Jakarta Sans" pitchFamily="34" charset="-122"/>
                <a:cs typeface="Plus Jakarta Sans" pitchFamily="34" charset="-120"/>
              </a:rPr>
              <a:t>Uji di panel pratinjau</a:t>
            </a:r>
            <a:endParaRPr lang="en-US" sz="1400" dirty="0"/>
          </a:p>
          <a:p>
            <a:pPr algn="l" marL="187821" indent="-187821">
              <a:lnSpc>
                <a:spcPts val="2100"/>
              </a:lnSpc>
              <a:buSzPct val="100000"/>
              <a:buFontTx/>
              <a:buAutoNum type="arabicPeriod" startAt="1"/>
            </a:pPr>
            <a:r>
              <a:rPr lang="en-US" sz="1400" dirty="0">
                <a:solidFill>
                  <a:srgbClr val="F6F3EC"/>
                </a:solidFill>
                <a:latin typeface="Plus Jakarta Sans" pitchFamily="34" charset="0"/>
                <a:ea typeface="Plus Jakarta Sans" pitchFamily="34" charset="-122"/>
                <a:cs typeface="Plus Jakarta Sans" pitchFamily="34" charset="-120"/>
              </a:rPr>
              <a:t>Simpan, lalu bagikan</a:t>
            </a:r>
            <a:endParaRPr lang="en-US" sz="1400" dirty="0"/>
          </a:p>
        </p:txBody>
      </p:sp>
      <p:sp>
        <p:nvSpPr>
          <p:cNvPr id="18" name="Text 1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Instruksi lengkap ada di bagian B prompt bank</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STASIUN 2 · GALERI IDE</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Gem apa yang bisa Anda buat malam ini?</a:t>
            </a:r>
            <a:endParaRPr lang="en-US" sz="3400" dirty="0"/>
          </a:p>
        </p:txBody>
      </p:sp>
      <p:sp>
        <p:nvSpPr>
          <p:cNvPr id="4" name="Shape 2"/>
          <p:cNvSpPr/>
          <p:nvPr/>
        </p:nvSpPr>
        <p:spPr>
          <a:xfrm>
            <a:off x="812800" y="1907480"/>
            <a:ext cx="3420517" cy="1271191"/>
          </a:xfrm>
          <a:prstGeom prst="roundRect">
            <a:avLst>
              <a:gd name="adj" fmla="val 9991"/>
            </a:avLst>
          </a:prstGeom>
          <a:solidFill>
            <a:srgbClr val="FFFFFF"/>
          </a:solidFill>
          <a:ln/>
        </p:spPr>
      </p:sp>
      <p:sp>
        <p:nvSpPr>
          <p:cNvPr id="5" name="Shape 3"/>
          <p:cNvSpPr/>
          <p:nvPr/>
        </p:nvSpPr>
        <p:spPr>
          <a:xfrm>
            <a:off x="812800" y="1907480"/>
            <a:ext cx="3420517" cy="1271191"/>
          </a:xfrm>
          <a:custGeom>
            <a:avLst/>
            <a:gdLst/>
            <a:ahLst/>
            <a:cxnLst/>
            <a:rect l="l" t="t" r="r" b="b"/>
            <a:pathLst>
              <a:path w="3420517" h="1271191">
                <a:moveTo>
                  <a:pt x="127000" y="1271191"/>
                </a:moveTo>
                <a:lnTo>
                  <a:pt x="127000" y="1271191"/>
                </a:lnTo>
                <a:arcTo hR="127000" wR="127000" stAng="5400000" swAng="5400000"/>
                <a:lnTo>
                  <a:pt x="0" y="127000"/>
                </a:lnTo>
                <a:arcTo hR="127000" wR="127000" stAng="10800000" swAng="5400000"/>
                <a:lnTo>
                  <a:pt x="127000" y="0"/>
                </a:lnTo>
                <a:arcTo hR="127000" wR="63500" stAng="16200000" swAng="-5400000"/>
                <a:lnTo>
                  <a:pt x="63500" y="1144191"/>
                </a:lnTo>
                <a:arcTo hR="127000" wR="63500" stAng="10800000" swAng="-5400000"/>
                <a:close/>
              </a:path>
            </a:pathLst>
          </a:custGeom>
          <a:solidFill>
            <a:srgbClr val="2F7D74"/>
          </a:solidFill>
          <a:ln/>
        </p:spPr>
      </p:sp>
      <p:sp>
        <p:nvSpPr>
          <p:cNvPr id="6" name="Text 4"/>
          <p:cNvSpPr/>
          <p:nvPr/>
        </p:nvSpPr>
        <p:spPr>
          <a:xfrm>
            <a:off x="1130300" y="2136080"/>
            <a:ext cx="2934487"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B2A30"/>
                </a:solidFill>
                <a:latin typeface="Plus Jakarta Sans" pitchFamily="34" charset="0"/>
                <a:ea typeface="Plus Jakarta Sans" pitchFamily="34" charset="-122"/>
                <a:cs typeface="Plus Jakarta Sans" pitchFamily="34" charset="-120"/>
              </a:rPr>
              <a:t>Partner Percakapan</a:t>
            </a:r>
            <a:endParaRPr lang="en-US" sz="1700" dirty="0"/>
          </a:p>
        </p:txBody>
      </p:sp>
      <p:sp>
        <p:nvSpPr>
          <p:cNvPr id="7" name="Text 5"/>
          <p:cNvSpPr/>
          <p:nvPr/>
        </p:nvSpPr>
        <p:spPr>
          <a:xfrm>
            <a:off x="1130300" y="2471341"/>
            <a:ext cx="2934487"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5545A"/>
                </a:solidFill>
                <a:latin typeface="Plus Jakarta Sans" pitchFamily="34" charset="0"/>
                <a:ea typeface="Plus Jakarta Sans" pitchFamily="34" charset="-122"/>
                <a:cs typeface="Plus Jakarta Sans" pitchFamily="34" charset="-120"/>
              </a:rPr>
              <a:t>Bermain peran, koreksi di akhir</a:t>
            </a:r>
            <a:endParaRPr lang="en-US" sz="1300" dirty="0"/>
          </a:p>
        </p:txBody>
      </p:sp>
      <p:sp>
        <p:nvSpPr>
          <p:cNvPr id="8" name="Shape 6"/>
          <p:cNvSpPr/>
          <p:nvPr/>
        </p:nvSpPr>
        <p:spPr>
          <a:xfrm>
            <a:off x="4385717" y="1907480"/>
            <a:ext cx="3420517" cy="1271191"/>
          </a:xfrm>
          <a:prstGeom prst="roundRect">
            <a:avLst>
              <a:gd name="adj" fmla="val 9991"/>
            </a:avLst>
          </a:prstGeom>
          <a:solidFill>
            <a:srgbClr val="FFFFFF"/>
          </a:solidFill>
          <a:ln/>
        </p:spPr>
      </p:sp>
      <p:sp>
        <p:nvSpPr>
          <p:cNvPr id="9" name="Shape 7"/>
          <p:cNvSpPr/>
          <p:nvPr/>
        </p:nvSpPr>
        <p:spPr>
          <a:xfrm>
            <a:off x="4385717" y="1907480"/>
            <a:ext cx="3420517" cy="1271191"/>
          </a:xfrm>
          <a:custGeom>
            <a:avLst/>
            <a:gdLst/>
            <a:ahLst/>
            <a:cxnLst/>
            <a:rect l="l" t="t" r="r" b="b"/>
            <a:pathLst>
              <a:path w="3420517" h="1271191">
                <a:moveTo>
                  <a:pt x="127000" y="1271191"/>
                </a:moveTo>
                <a:lnTo>
                  <a:pt x="127000" y="1271191"/>
                </a:lnTo>
                <a:arcTo hR="127000" wR="127000" stAng="5400000" swAng="5400000"/>
                <a:lnTo>
                  <a:pt x="0" y="127000"/>
                </a:lnTo>
                <a:arcTo hR="127000" wR="127000" stAng="10800000" swAng="5400000"/>
                <a:lnTo>
                  <a:pt x="127000" y="0"/>
                </a:lnTo>
                <a:arcTo hR="127000" wR="63500" stAng="16200000" swAng="-5400000"/>
                <a:lnTo>
                  <a:pt x="63500" y="1144191"/>
                </a:lnTo>
                <a:arcTo hR="127000" wR="63500" stAng="10800000" swAng="-5400000"/>
                <a:close/>
              </a:path>
            </a:pathLst>
          </a:custGeom>
          <a:solidFill>
            <a:srgbClr val="C8692B"/>
          </a:solidFill>
          <a:ln/>
        </p:spPr>
      </p:sp>
      <p:sp>
        <p:nvSpPr>
          <p:cNvPr id="10" name="Text 8"/>
          <p:cNvSpPr/>
          <p:nvPr/>
        </p:nvSpPr>
        <p:spPr>
          <a:xfrm>
            <a:off x="4703217" y="2136080"/>
            <a:ext cx="2934487"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B2A30"/>
                </a:solidFill>
                <a:latin typeface="Plus Jakarta Sans" pitchFamily="34" charset="0"/>
                <a:ea typeface="Plus Jakarta Sans" pitchFamily="34" charset="-122"/>
                <a:cs typeface="Plus Jakarta Sans" pitchFamily="34" charset="-120"/>
              </a:rPr>
              <a:t>Umpan Balik Menulis</a:t>
            </a:r>
            <a:endParaRPr lang="en-US" sz="1700" dirty="0"/>
          </a:p>
        </p:txBody>
      </p:sp>
      <p:sp>
        <p:nvSpPr>
          <p:cNvPr id="11" name="Text 9"/>
          <p:cNvSpPr/>
          <p:nvPr/>
        </p:nvSpPr>
        <p:spPr>
          <a:xfrm>
            <a:off x="4703217" y="2471341"/>
            <a:ext cx="2934487"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5545A"/>
                </a:solidFill>
                <a:latin typeface="Plus Jakarta Sans" pitchFamily="34" charset="0"/>
                <a:ea typeface="Plus Jakarta Sans" pitchFamily="34" charset="-122"/>
                <a:cs typeface="Plus Jakarta Sans" pitchFamily="34" charset="-120"/>
              </a:rPr>
              <a:t>Menandai kesalahan tanpa menulis ulang</a:t>
            </a:r>
            <a:endParaRPr lang="en-US" sz="1300" dirty="0"/>
          </a:p>
        </p:txBody>
      </p:sp>
      <p:sp>
        <p:nvSpPr>
          <p:cNvPr id="12" name="Shape 10"/>
          <p:cNvSpPr/>
          <p:nvPr/>
        </p:nvSpPr>
        <p:spPr>
          <a:xfrm>
            <a:off x="7958634" y="1907480"/>
            <a:ext cx="3420566" cy="1271191"/>
          </a:xfrm>
          <a:prstGeom prst="roundRect">
            <a:avLst>
              <a:gd name="adj" fmla="val 9991"/>
            </a:avLst>
          </a:prstGeom>
          <a:solidFill>
            <a:srgbClr val="FFFFFF"/>
          </a:solidFill>
          <a:ln/>
        </p:spPr>
      </p:sp>
      <p:sp>
        <p:nvSpPr>
          <p:cNvPr id="13" name="Shape 11"/>
          <p:cNvSpPr/>
          <p:nvPr/>
        </p:nvSpPr>
        <p:spPr>
          <a:xfrm>
            <a:off x="7958634" y="1907480"/>
            <a:ext cx="3420566" cy="1271191"/>
          </a:xfrm>
          <a:custGeom>
            <a:avLst/>
            <a:gdLst/>
            <a:ahLst/>
            <a:cxnLst/>
            <a:rect l="l" t="t" r="r" b="b"/>
            <a:pathLst>
              <a:path w="3420566" h="1271191">
                <a:moveTo>
                  <a:pt x="127000" y="1271191"/>
                </a:moveTo>
                <a:lnTo>
                  <a:pt x="127000" y="1271191"/>
                </a:lnTo>
                <a:arcTo hR="127000" wR="127000" stAng="5400000" swAng="5400000"/>
                <a:lnTo>
                  <a:pt x="0" y="127000"/>
                </a:lnTo>
                <a:arcTo hR="127000" wR="127000" stAng="10800000" swAng="5400000"/>
                <a:lnTo>
                  <a:pt x="127000" y="0"/>
                </a:lnTo>
                <a:arcTo hR="127000" wR="63500" stAng="16200000" swAng="-5400000"/>
                <a:lnTo>
                  <a:pt x="63500" y="1144191"/>
                </a:lnTo>
                <a:arcTo hR="127000" wR="63500" stAng="10800000" swAng="-5400000"/>
                <a:close/>
              </a:path>
            </a:pathLst>
          </a:custGeom>
          <a:solidFill>
            <a:srgbClr val="3B5F8A"/>
          </a:solidFill>
          <a:ln/>
        </p:spPr>
      </p:sp>
      <p:sp>
        <p:nvSpPr>
          <p:cNvPr id="14" name="Text 12"/>
          <p:cNvSpPr/>
          <p:nvPr/>
        </p:nvSpPr>
        <p:spPr>
          <a:xfrm>
            <a:off x="8276134" y="2136080"/>
            <a:ext cx="2934538"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B2A30"/>
                </a:solidFill>
                <a:latin typeface="Plus Jakarta Sans" pitchFamily="34" charset="0"/>
                <a:ea typeface="Plus Jakarta Sans" pitchFamily="34" charset="-122"/>
                <a:cs typeface="Plus Jakarta Sans" pitchFamily="34" charset="-120"/>
              </a:rPr>
              <a:t>Vocabulary Coach</a:t>
            </a:r>
            <a:endParaRPr lang="en-US" sz="1700" dirty="0"/>
          </a:p>
        </p:txBody>
      </p:sp>
      <p:sp>
        <p:nvSpPr>
          <p:cNvPr id="15" name="Text 13"/>
          <p:cNvSpPr/>
          <p:nvPr/>
        </p:nvSpPr>
        <p:spPr>
          <a:xfrm>
            <a:off x="8276134" y="2471341"/>
            <a:ext cx="2934538"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5545A"/>
                </a:solidFill>
                <a:latin typeface="Plus Jakarta Sans" pitchFamily="34" charset="0"/>
                <a:ea typeface="Plus Jakarta Sans" pitchFamily="34" charset="-122"/>
                <a:cs typeface="Plus Jakarta Sans" pitchFamily="34" charset="-120"/>
              </a:rPr>
              <a:t>Lima kata per sesi, mahasiswa membuat kalimat</a:t>
            </a:r>
            <a:endParaRPr lang="en-US" sz="1300" dirty="0"/>
          </a:p>
        </p:txBody>
      </p:sp>
      <p:sp>
        <p:nvSpPr>
          <p:cNvPr id="16" name="Shape 14"/>
          <p:cNvSpPr/>
          <p:nvPr/>
        </p:nvSpPr>
        <p:spPr>
          <a:xfrm>
            <a:off x="812800" y="3331071"/>
            <a:ext cx="3420517" cy="1271191"/>
          </a:xfrm>
          <a:prstGeom prst="roundRect">
            <a:avLst>
              <a:gd name="adj" fmla="val 9991"/>
            </a:avLst>
          </a:prstGeom>
          <a:solidFill>
            <a:srgbClr val="FFFFFF"/>
          </a:solidFill>
          <a:ln/>
        </p:spPr>
      </p:sp>
      <p:sp>
        <p:nvSpPr>
          <p:cNvPr id="17" name="Shape 15"/>
          <p:cNvSpPr/>
          <p:nvPr/>
        </p:nvSpPr>
        <p:spPr>
          <a:xfrm>
            <a:off x="812800" y="3331071"/>
            <a:ext cx="3420517" cy="1271191"/>
          </a:xfrm>
          <a:custGeom>
            <a:avLst/>
            <a:gdLst/>
            <a:ahLst/>
            <a:cxnLst/>
            <a:rect l="l" t="t" r="r" b="b"/>
            <a:pathLst>
              <a:path w="3420517" h="1271191">
                <a:moveTo>
                  <a:pt x="127000" y="1271191"/>
                </a:moveTo>
                <a:lnTo>
                  <a:pt x="127000" y="1271191"/>
                </a:lnTo>
                <a:arcTo hR="127000" wR="127000" stAng="5400000" swAng="5400000"/>
                <a:lnTo>
                  <a:pt x="0" y="127000"/>
                </a:lnTo>
                <a:arcTo hR="127000" wR="127000" stAng="10800000" swAng="5400000"/>
                <a:lnTo>
                  <a:pt x="127000" y="0"/>
                </a:lnTo>
                <a:arcTo hR="127000" wR="63500" stAng="16200000" swAng="-5400000"/>
                <a:lnTo>
                  <a:pt x="63500" y="1144191"/>
                </a:lnTo>
                <a:arcTo hR="127000" wR="63500" stAng="10800000" swAng="-5400000"/>
                <a:close/>
              </a:path>
            </a:pathLst>
          </a:custGeom>
          <a:solidFill>
            <a:srgbClr val="3B5F8A"/>
          </a:solidFill>
          <a:ln/>
        </p:spPr>
      </p:sp>
      <p:sp>
        <p:nvSpPr>
          <p:cNvPr id="18" name="Text 16"/>
          <p:cNvSpPr/>
          <p:nvPr/>
        </p:nvSpPr>
        <p:spPr>
          <a:xfrm>
            <a:off x="1130300" y="3559671"/>
            <a:ext cx="2934487"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B2A30"/>
                </a:solidFill>
                <a:latin typeface="Plus Jakarta Sans" pitchFamily="34" charset="0"/>
                <a:ea typeface="Plus Jakarta Sans" pitchFamily="34" charset="-122"/>
                <a:cs typeface="Plus Jakarta Sans" pitchFamily="34" charset="-120"/>
              </a:rPr>
              <a:t>Pembuat Soal HOTS</a:t>
            </a:r>
            <a:endParaRPr lang="en-US" sz="1700" dirty="0"/>
          </a:p>
        </p:txBody>
      </p:sp>
      <p:sp>
        <p:nvSpPr>
          <p:cNvPr id="19" name="Text 17"/>
          <p:cNvSpPr/>
          <p:nvPr/>
        </p:nvSpPr>
        <p:spPr>
          <a:xfrm>
            <a:off x="1130300" y="3894931"/>
            <a:ext cx="2934487"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5545A"/>
                </a:solidFill>
                <a:latin typeface="Plus Jakarta Sans" pitchFamily="34" charset="0"/>
                <a:ea typeface="Plus Jakarta Sans" pitchFamily="34" charset="-122"/>
                <a:cs typeface="Plus Jakarta Sans" pitchFamily="34" charset="-120"/>
              </a:rPr>
              <a:t>Soal berjenjang Bloom dengan kunci jawaban</a:t>
            </a:r>
            <a:endParaRPr lang="en-US" sz="1300" dirty="0"/>
          </a:p>
        </p:txBody>
      </p:sp>
      <p:sp>
        <p:nvSpPr>
          <p:cNvPr id="20" name="Shape 18"/>
          <p:cNvSpPr/>
          <p:nvPr/>
        </p:nvSpPr>
        <p:spPr>
          <a:xfrm>
            <a:off x="4385717" y="3331071"/>
            <a:ext cx="3420517" cy="1271191"/>
          </a:xfrm>
          <a:prstGeom prst="roundRect">
            <a:avLst>
              <a:gd name="adj" fmla="val 9991"/>
            </a:avLst>
          </a:prstGeom>
          <a:solidFill>
            <a:srgbClr val="FFFFFF"/>
          </a:solidFill>
          <a:ln/>
        </p:spPr>
      </p:sp>
      <p:sp>
        <p:nvSpPr>
          <p:cNvPr id="21" name="Shape 19"/>
          <p:cNvSpPr/>
          <p:nvPr/>
        </p:nvSpPr>
        <p:spPr>
          <a:xfrm>
            <a:off x="4385717" y="3331071"/>
            <a:ext cx="3420517" cy="1271191"/>
          </a:xfrm>
          <a:custGeom>
            <a:avLst/>
            <a:gdLst/>
            <a:ahLst/>
            <a:cxnLst/>
            <a:rect l="l" t="t" r="r" b="b"/>
            <a:pathLst>
              <a:path w="3420517" h="1271191">
                <a:moveTo>
                  <a:pt x="127000" y="1271191"/>
                </a:moveTo>
                <a:lnTo>
                  <a:pt x="127000" y="1271191"/>
                </a:lnTo>
                <a:arcTo hR="127000" wR="127000" stAng="5400000" swAng="5400000"/>
                <a:lnTo>
                  <a:pt x="0" y="127000"/>
                </a:lnTo>
                <a:arcTo hR="127000" wR="127000" stAng="10800000" swAng="5400000"/>
                <a:lnTo>
                  <a:pt x="127000" y="0"/>
                </a:lnTo>
                <a:arcTo hR="127000" wR="63500" stAng="16200000" swAng="-5400000"/>
                <a:lnTo>
                  <a:pt x="63500" y="1144191"/>
                </a:lnTo>
                <a:arcTo hR="127000" wR="63500" stAng="10800000" swAng="-5400000"/>
                <a:close/>
              </a:path>
            </a:pathLst>
          </a:custGeom>
          <a:solidFill>
            <a:srgbClr val="2F7D74"/>
          </a:solidFill>
          <a:ln/>
        </p:spPr>
      </p:sp>
      <p:sp>
        <p:nvSpPr>
          <p:cNvPr id="22" name="Text 20"/>
          <p:cNvSpPr/>
          <p:nvPr/>
        </p:nvSpPr>
        <p:spPr>
          <a:xfrm>
            <a:off x="4703217" y="3559671"/>
            <a:ext cx="2934487"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B2A30"/>
                </a:solidFill>
                <a:latin typeface="Plus Jakarta Sans" pitchFamily="34" charset="0"/>
                <a:ea typeface="Plus Jakarta Sans" pitchFamily="34" charset="-122"/>
                <a:cs typeface="Plus Jakarta Sans" pitchFamily="34" charset="-120"/>
              </a:rPr>
              <a:t>Penerjemah Kritis</a:t>
            </a:r>
            <a:endParaRPr lang="en-US" sz="1700" dirty="0"/>
          </a:p>
        </p:txBody>
      </p:sp>
      <p:sp>
        <p:nvSpPr>
          <p:cNvPr id="23" name="Text 21"/>
          <p:cNvSpPr/>
          <p:nvPr/>
        </p:nvSpPr>
        <p:spPr>
          <a:xfrm>
            <a:off x="4703217" y="3894931"/>
            <a:ext cx="2934487"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5545A"/>
                </a:solidFill>
                <a:latin typeface="Plus Jakarta Sans" pitchFamily="34" charset="0"/>
                <a:ea typeface="Plus Jakarta Sans" pitchFamily="34" charset="-122"/>
                <a:cs typeface="Plus Jakarta Sans" pitchFamily="34" charset="-120"/>
              </a:rPr>
              <a:t>Membandingkan terjemahan mahasiswa dan AI</a:t>
            </a:r>
            <a:endParaRPr lang="en-US" sz="1300" dirty="0"/>
          </a:p>
        </p:txBody>
      </p:sp>
      <p:sp>
        <p:nvSpPr>
          <p:cNvPr id="24" name="Shape 22"/>
          <p:cNvSpPr/>
          <p:nvPr/>
        </p:nvSpPr>
        <p:spPr>
          <a:xfrm>
            <a:off x="7958634" y="3331071"/>
            <a:ext cx="3420566" cy="1271191"/>
          </a:xfrm>
          <a:prstGeom prst="roundRect">
            <a:avLst>
              <a:gd name="adj" fmla="val 9991"/>
            </a:avLst>
          </a:prstGeom>
          <a:solidFill>
            <a:srgbClr val="FFFFFF"/>
          </a:solidFill>
          <a:ln/>
        </p:spPr>
      </p:sp>
      <p:sp>
        <p:nvSpPr>
          <p:cNvPr id="25" name="Shape 23"/>
          <p:cNvSpPr/>
          <p:nvPr/>
        </p:nvSpPr>
        <p:spPr>
          <a:xfrm>
            <a:off x="7958634" y="3331071"/>
            <a:ext cx="3420566" cy="1271191"/>
          </a:xfrm>
          <a:custGeom>
            <a:avLst/>
            <a:gdLst/>
            <a:ahLst/>
            <a:cxnLst/>
            <a:rect l="l" t="t" r="r" b="b"/>
            <a:pathLst>
              <a:path w="3420566" h="1271191">
                <a:moveTo>
                  <a:pt x="127000" y="1271191"/>
                </a:moveTo>
                <a:lnTo>
                  <a:pt x="127000" y="1271191"/>
                </a:lnTo>
                <a:arcTo hR="127000" wR="127000" stAng="5400000" swAng="5400000"/>
                <a:lnTo>
                  <a:pt x="0" y="127000"/>
                </a:lnTo>
                <a:arcTo hR="127000" wR="127000" stAng="10800000" swAng="5400000"/>
                <a:lnTo>
                  <a:pt x="127000" y="0"/>
                </a:lnTo>
                <a:arcTo hR="127000" wR="63500" stAng="16200000" swAng="-5400000"/>
                <a:lnTo>
                  <a:pt x="63500" y="1144191"/>
                </a:lnTo>
                <a:arcTo hR="127000" wR="63500" stAng="10800000" swAng="-5400000"/>
                <a:close/>
              </a:path>
            </a:pathLst>
          </a:custGeom>
          <a:solidFill>
            <a:srgbClr val="C8692B"/>
          </a:solidFill>
          <a:ln/>
        </p:spPr>
      </p:sp>
      <p:sp>
        <p:nvSpPr>
          <p:cNvPr id="26" name="Text 24"/>
          <p:cNvSpPr/>
          <p:nvPr/>
        </p:nvSpPr>
        <p:spPr>
          <a:xfrm>
            <a:off x="8276134" y="3559671"/>
            <a:ext cx="2934538"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B2A30"/>
                </a:solidFill>
                <a:latin typeface="Plus Jakarta Sans" pitchFamily="34" charset="0"/>
                <a:ea typeface="Plus Jakarta Sans" pitchFamily="34" charset="-122"/>
                <a:cs typeface="Plus Jakarta Sans" pitchFamily="34" charset="-120"/>
              </a:rPr>
              <a:t>Asisten RPS</a:t>
            </a:r>
            <a:endParaRPr lang="en-US" sz="1700" dirty="0"/>
          </a:p>
        </p:txBody>
      </p:sp>
      <p:sp>
        <p:nvSpPr>
          <p:cNvPr id="27" name="Text 25"/>
          <p:cNvSpPr/>
          <p:nvPr/>
        </p:nvSpPr>
        <p:spPr>
          <a:xfrm>
            <a:off x="8276134" y="3894931"/>
            <a:ext cx="2934538"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5545A"/>
                </a:solidFill>
                <a:latin typeface="Plus Jakarta Sans" pitchFamily="34" charset="0"/>
                <a:ea typeface="Plus Jakarta Sans" pitchFamily="34" charset="-122"/>
                <a:cs typeface="Plus Jakarta Sans" pitchFamily="34" charset="-120"/>
              </a:rPr>
              <a:t>Menyusun CPMK, kegiatan, dan asesmen</a:t>
            </a:r>
            <a:endParaRPr lang="en-US" sz="1300" dirty="0"/>
          </a:p>
        </p:txBody>
      </p:sp>
      <p:sp>
        <p:nvSpPr>
          <p:cNvPr id="28" name="Text 26"/>
          <p:cNvSpPr/>
          <p:nvPr/>
        </p:nvSpPr>
        <p:spPr>
          <a:xfrm>
            <a:off x="812800" y="4907062"/>
            <a:ext cx="10883392"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B2A30"/>
                </a:solidFill>
                <a:latin typeface="Plus Jakarta Sans" pitchFamily="34" charset="0"/>
                <a:ea typeface="Plus Jakarta Sans" pitchFamily="34" charset="-122"/>
                <a:cs typeface="Plus Jakarta Sans" pitchFamily="34" charset="-120"/>
              </a:rPr>
              <a:t>Pilih satu, buat dalam 10 menit, lalu uji bersama teman sebelah.</a:t>
            </a:r>
            <a:endParaRPr lang="en-US" sz="1500" dirty="0"/>
          </a:p>
        </p:txBody>
      </p:sp>
      <p:sp>
        <p:nvSpPr>
          <p:cNvPr id="29" name="Text 27"/>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Lab praktik AI</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STASIUN 3 · NOTEBOOKLM DAN CANVAS</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Media belajar dari materi Anda sendiri</a:t>
            </a:r>
            <a:endParaRPr lang="en-US" sz="3400" dirty="0"/>
          </a:p>
        </p:txBody>
      </p:sp>
      <p:sp>
        <p:nvSpPr>
          <p:cNvPr id="4" name="Shape 2"/>
          <p:cNvSpPr/>
          <p:nvPr/>
        </p:nvSpPr>
        <p:spPr>
          <a:xfrm>
            <a:off x="812800" y="1958280"/>
            <a:ext cx="3873500" cy="2209800"/>
          </a:xfrm>
          <a:prstGeom prst="roundRect">
            <a:avLst>
              <a:gd name="adj" fmla="val 5747"/>
            </a:avLst>
          </a:prstGeom>
          <a:solidFill>
            <a:srgbClr val="FFFFFF"/>
          </a:solidFill>
          <a:ln/>
        </p:spPr>
      </p:sp>
      <p:sp>
        <p:nvSpPr>
          <p:cNvPr id="5" name="Shape 3"/>
          <p:cNvSpPr/>
          <p:nvPr/>
        </p:nvSpPr>
        <p:spPr>
          <a:xfrm>
            <a:off x="812800" y="1958280"/>
            <a:ext cx="3873500" cy="2209800"/>
          </a:xfrm>
          <a:custGeom>
            <a:avLst/>
            <a:gdLst/>
            <a:ahLst/>
            <a:cxnLst/>
            <a:rect l="l" t="t" r="r" b="b"/>
            <a:pathLst>
              <a:path w="3873500" h="2209800">
                <a:moveTo>
                  <a:pt x="0" y="127000"/>
                </a:moveTo>
                <a:lnTo>
                  <a:pt x="0" y="127000"/>
                </a:lnTo>
                <a:arcTo hR="127000" wR="127000" stAng="10800000" swAng="5400000"/>
                <a:lnTo>
                  <a:pt x="3746500" y="0"/>
                </a:lnTo>
                <a:arcTo hR="127000" wR="127000" stAng="16200000" swAng="5400000"/>
                <a:lnTo>
                  <a:pt x="3873500" y="127000"/>
                </a:lnTo>
                <a:arcTo hR="63500" wR="127000" stAng="0" swAng="-5400000"/>
                <a:lnTo>
                  <a:pt x="127000" y="63500"/>
                </a:lnTo>
                <a:arcTo hR="63500" wR="127000" stAng="16200000" swAng="-5400000"/>
                <a:close/>
              </a:path>
            </a:pathLst>
          </a:custGeom>
          <a:solidFill>
            <a:srgbClr val="3B5F8A"/>
          </a:solidFill>
          <a:ln/>
        </p:spPr>
      </p:sp>
      <p:sp>
        <p:nvSpPr>
          <p:cNvPr id="6" name="Text 4"/>
          <p:cNvSpPr/>
          <p:nvPr/>
        </p:nvSpPr>
        <p:spPr>
          <a:xfrm>
            <a:off x="1117600" y="2326580"/>
            <a:ext cx="336181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2A30"/>
                </a:solidFill>
                <a:latin typeface="Plus Jakarta Sans" pitchFamily="34" charset="0"/>
                <a:ea typeface="Plus Jakarta Sans" pitchFamily="34" charset="-122"/>
                <a:cs typeface="Plus Jakarta Sans" pitchFamily="34" charset="-120"/>
              </a:rPr>
              <a:t>NotebookLM</a:t>
            </a:r>
            <a:endParaRPr lang="en-US" sz="2000" dirty="0"/>
          </a:p>
        </p:txBody>
      </p:sp>
      <p:sp>
        <p:nvSpPr>
          <p:cNvPr id="7" name="Text 5"/>
          <p:cNvSpPr/>
          <p:nvPr/>
        </p:nvSpPr>
        <p:spPr>
          <a:xfrm>
            <a:off x="1188720" y="2758380"/>
            <a:ext cx="3283077" cy="1130300"/>
          </a:xfrm>
          <a:prstGeom prst="rect">
            <a:avLst/>
          </a:prstGeom>
          <a:noFill/>
          <a:ln/>
        </p:spPr>
        <p:txBody>
          <a:bodyPr wrap="square" lIns="0" tIns="0" rIns="0" bIns="0" rtlCol="0" anchor="t">
            <a:normAutofit/>
          </a:bodyPr>
          <a:lstStyle/>
          <a:p>
            <a:pPr algn="l" marL="182880" indent="-182880">
              <a:lnSpc>
                <a:spcPts val="2175"/>
              </a:lnSpc>
              <a:buSzPct val="100000"/>
              <a:buChar char="•"/>
            </a:pPr>
            <a:r>
              <a:rPr lang="en-US" sz="1500" dirty="0">
                <a:solidFill>
                  <a:srgbClr val="45545A"/>
                </a:solidFill>
                <a:latin typeface="Plus Jakarta Sans" pitchFamily="34" charset="0"/>
                <a:ea typeface="Plus Jakarta Sans" pitchFamily="34" charset="-122"/>
                <a:cs typeface="Plus Jakarta Sans" pitchFamily="34" charset="-120"/>
              </a:rPr>
              <a:t>Audio Overview untuk latihan menyimak</a:t>
            </a:r>
            <a:endParaRPr lang="en-US" sz="1500" dirty="0"/>
          </a:p>
          <a:p>
            <a:pPr algn="l" marL="182880" indent="-182880">
              <a:lnSpc>
                <a:spcPts val="2175"/>
              </a:lnSpc>
              <a:buSzPct val="100000"/>
              <a:buChar char="•"/>
            </a:pPr>
            <a:r>
              <a:rPr lang="en-US" sz="1500" dirty="0">
                <a:solidFill>
                  <a:srgbClr val="45545A"/>
                </a:solidFill>
                <a:latin typeface="Plus Jakarta Sans" pitchFamily="34" charset="0"/>
                <a:ea typeface="Plus Jakarta Sans" pitchFamily="34" charset="-122"/>
                <a:cs typeface="Plus Jakarta Sans" pitchFamily="34" charset="-120"/>
              </a:rPr>
              <a:t>Study guide per bab dari sumber Anda</a:t>
            </a:r>
            <a:endParaRPr lang="en-US" sz="1500" dirty="0"/>
          </a:p>
        </p:txBody>
      </p:sp>
      <p:sp>
        <p:nvSpPr>
          <p:cNvPr id="8" name="Shape 6"/>
          <p:cNvSpPr/>
          <p:nvPr/>
        </p:nvSpPr>
        <p:spPr>
          <a:xfrm>
            <a:off x="4889500" y="1958280"/>
            <a:ext cx="3873500" cy="2209800"/>
          </a:xfrm>
          <a:prstGeom prst="roundRect">
            <a:avLst>
              <a:gd name="adj" fmla="val 5747"/>
            </a:avLst>
          </a:prstGeom>
          <a:solidFill>
            <a:srgbClr val="FFFFFF"/>
          </a:solidFill>
          <a:ln/>
        </p:spPr>
      </p:sp>
      <p:sp>
        <p:nvSpPr>
          <p:cNvPr id="9" name="Shape 7"/>
          <p:cNvSpPr/>
          <p:nvPr/>
        </p:nvSpPr>
        <p:spPr>
          <a:xfrm>
            <a:off x="4889500" y="1958280"/>
            <a:ext cx="3873500" cy="2209800"/>
          </a:xfrm>
          <a:custGeom>
            <a:avLst/>
            <a:gdLst/>
            <a:ahLst/>
            <a:cxnLst/>
            <a:rect l="l" t="t" r="r" b="b"/>
            <a:pathLst>
              <a:path w="3873500" h="2209800">
                <a:moveTo>
                  <a:pt x="0" y="127000"/>
                </a:moveTo>
                <a:lnTo>
                  <a:pt x="0" y="127000"/>
                </a:lnTo>
                <a:arcTo hR="127000" wR="127000" stAng="10800000" swAng="5400000"/>
                <a:lnTo>
                  <a:pt x="3746500" y="0"/>
                </a:lnTo>
                <a:arcTo hR="127000" wR="127000" stAng="16200000" swAng="5400000"/>
                <a:lnTo>
                  <a:pt x="3873500" y="127000"/>
                </a:lnTo>
                <a:arcTo hR="63500" wR="127000" stAng="0" swAng="-5400000"/>
                <a:lnTo>
                  <a:pt x="127000" y="63500"/>
                </a:lnTo>
                <a:arcTo hR="63500" wR="127000" stAng="16200000" swAng="-5400000"/>
                <a:close/>
              </a:path>
            </a:pathLst>
          </a:custGeom>
          <a:solidFill>
            <a:srgbClr val="C8692B"/>
          </a:solidFill>
          <a:ln/>
        </p:spPr>
      </p:sp>
      <p:sp>
        <p:nvSpPr>
          <p:cNvPr id="10" name="Text 8"/>
          <p:cNvSpPr/>
          <p:nvPr/>
        </p:nvSpPr>
        <p:spPr>
          <a:xfrm>
            <a:off x="5194300" y="2326580"/>
            <a:ext cx="336181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2A30"/>
                </a:solidFill>
                <a:latin typeface="Plus Jakarta Sans" pitchFamily="34" charset="0"/>
                <a:ea typeface="Plus Jakarta Sans" pitchFamily="34" charset="-122"/>
                <a:cs typeface="Plus Jakarta Sans" pitchFamily="34" charset="-120"/>
              </a:rPr>
              <a:t>Canvas</a:t>
            </a:r>
            <a:endParaRPr lang="en-US" sz="2000" dirty="0"/>
          </a:p>
        </p:txBody>
      </p:sp>
      <p:sp>
        <p:nvSpPr>
          <p:cNvPr id="11" name="Text 9"/>
          <p:cNvSpPr/>
          <p:nvPr/>
        </p:nvSpPr>
        <p:spPr>
          <a:xfrm>
            <a:off x="5265420" y="2758380"/>
            <a:ext cx="3283077" cy="577850"/>
          </a:xfrm>
          <a:prstGeom prst="rect">
            <a:avLst/>
          </a:prstGeom>
          <a:noFill/>
          <a:ln/>
        </p:spPr>
        <p:txBody>
          <a:bodyPr wrap="square" lIns="0" tIns="0" rIns="0" bIns="0" rtlCol="0" anchor="t">
            <a:normAutofit/>
          </a:bodyPr>
          <a:lstStyle/>
          <a:p>
            <a:pPr algn="l" marL="182880" indent="-182880">
              <a:lnSpc>
                <a:spcPts val="2175"/>
              </a:lnSpc>
              <a:buSzPct val="100000"/>
              <a:buChar char="•"/>
            </a:pPr>
            <a:r>
              <a:rPr lang="en-US" sz="1500" dirty="0">
                <a:solidFill>
                  <a:srgbClr val="45545A"/>
                </a:solidFill>
                <a:latin typeface="Plus Jakarta Sans" pitchFamily="34" charset="0"/>
                <a:ea typeface="Plus Jakarta Sans" pitchFamily="34" charset="-122"/>
                <a:cs typeface="Plus Jakarta Sans" pitchFamily="34" charset="-120"/>
              </a:rPr>
              <a:t>Game kosakata interaktif</a:t>
            </a:r>
            <a:endParaRPr lang="en-US" sz="1500" dirty="0"/>
          </a:p>
          <a:p>
            <a:pPr algn="l" marL="182880" indent="-182880">
              <a:lnSpc>
                <a:spcPts val="2175"/>
              </a:lnSpc>
              <a:buSzPct val="100000"/>
              <a:buChar char="•"/>
            </a:pPr>
            <a:r>
              <a:rPr lang="en-US" sz="1500" dirty="0">
                <a:solidFill>
                  <a:srgbClr val="45545A"/>
                </a:solidFill>
                <a:latin typeface="Plus Jakarta Sans" pitchFamily="34" charset="0"/>
                <a:ea typeface="Plus Jakarta Sans" pitchFamily="34" charset="-122"/>
                <a:cs typeface="Plus Jakarta Sans" pitchFamily="34" charset="-120"/>
              </a:rPr>
              <a:t>Simulasi percakapan bercabang</a:t>
            </a:r>
            <a:endParaRPr lang="en-US" sz="1500" dirty="0"/>
          </a:p>
        </p:txBody>
      </p:sp>
      <p:sp>
        <p:nvSpPr>
          <p:cNvPr id="12" name="Shape 10"/>
          <p:cNvSpPr/>
          <p:nvPr/>
        </p:nvSpPr>
        <p:spPr>
          <a:xfrm>
            <a:off x="8966200" y="1958280"/>
            <a:ext cx="2413000" cy="2209800"/>
          </a:xfrm>
          <a:prstGeom prst="roundRect">
            <a:avLst>
              <a:gd name="adj" fmla="val 5747"/>
            </a:avLst>
          </a:prstGeom>
          <a:solidFill>
            <a:srgbClr val="13303A"/>
          </a:solidFill>
          <a:ln/>
        </p:spPr>
      </p:sp>
      <p:sp>
        <p:nvSpPr>
          <p:cNvPr id="13" name="Text 11"/>
          <p:cNvSpPr/>
          <p:nvPr/>
        </p:nvSpPr>
        <p:spPr>
          <a:xfrm>
            <a:off x="9184010" y="2552650"/>
            <a:ext cx="1977330" cy="756890"/>
          </a:xfrm>
          <a:prstGeom prst="rect">
            <a:avLst/>
          </a:prstGeom>
          <a:noFill/>
          <a:ln/>
        </p:spPr>
        <p:txBody>
          <a:bodyPr wrap="square" lIns="0" tIns="0" rIns="0" bIns="0" rtlCol="0" anchor="t">
            <a:normAutofit/>
          </a:bodyPr>
          <a:lstStyle/>
          <a:p>
            <a:pPr algn="ctr" indent="0" marL="0">
              <a:lnSpc>
                <a:spcPts val="5760"/>
              </a:lnSpc>
              <a:buNone/>
            </a:pPr>
            <a:r>
              <a:rPr lang="en-US" sz="4800" dirty="0">
                <a:solidFill>
                  <a:srgbClr val="F6F3EC"/>
                </a:solidFill>
                <a:latin typeface="Amiri" pitchFamily="18" charset="0"/>
                <a:ea typeface="Amiri" pitchFamily="18" charset="-122"/>
                <a:cs typeface="Amiri" pitchFamily="18" charset="-120"/>
              </a:rPr>
              <a:t>مُفْرَدَات</a:t>
            </a:r>
            <a:endParaRPr lang="en-US" sz="4800" dirty="0"/>
          </a:p>
        </p:txBody>
      </p:sp>
      <p:sp>
        <p:nvSpPr>
          <p:cNvPr id="14" name="Text 12"/>
          <p:cNvSpPr/>
          <p:nvPr/>
        </p:nvSpPr>
        <p:spPr>
          <a:xfrm>
            <a:off x="9210978" y="3360341"/>
            <a:ext cx="1923395"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C9D3D2"/>
                </a:solidFill>
                <a:latin typeface="Plus Jakarta Sans" pitchFamily="34" charset="0"/>
                <a:ea typeface="Plus Jakarta Sans" pitchFamily="34" charset="-122"/>
                <a:cs typeface="Plus Jakarta Sans" pitchFamily="34" charset="-120"/>
              </a:rPr>
              <a:t>contoh kartu kosakata</a:t>
            </a:r>
            <a:endParaRPr lang="en-US" sz="1200" dirty="0"/>
          </a:p>
        </p:txBody>
      </p:sp>
      <p:sp>
        <p:nvSpPr>
          <p:cNvPr id="15" name="Text 1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Prompt lengkap ada di bagian D prompt bank</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SEBELUM DIPAKAI DI KELAS</a:t>
            </a:r>
            <a:endParaRPr lang="en-US" sz="1200" dirty="0"/>
          </a:p>
        </p:txBody>
      </p:sp>
      <p:sp>
        <p:nvSpPr>
          <p:cNvPr id="3" name="Text 1"/>
          <p:cNvSpPr/>
          <p:nvPr>
            <p:ph type="title"/>
          </p:nvPr>
        </p:nvSpPr>
        <p:spPr>
          <a:xfrm>
            <a:off x="812800" y="1127720"/>
            <a:ext cx="10883392" cy="97532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Tiga hal yang tetap menjadi tanggung jawab dosen</a:t>
            </a:r>
            <a:endParaRPr lang="en-US" sz="34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2445941"/>
          <a:ext cx="10553700" cy="2603500"/>
        </p:xfrm>
        <a:graphic>
          <a:graphicData uri="http://schemas.openxmlformats.org/drawingml/2006/table">
            <a:tbl>
              <a:tblPr/>
              <a:tblGrid>
                <a:gridCol w="5276850"/>
                <a:gridCol w="5276850"/>
              </a:tblGrid>
              <a:tr h="584200">
                <a:tc>
                  <a:txBody>
                    <a:bodyPr/>
                    <a:lstStyle/>
                    <a:p>
                      <a:pPr indent="0" marL="0">
                        <a:lnSpc>
                          <a:spcPts val="2100"/>
                        </a:lnSpc>
                        <a:buNone/>
                      </a:pPr>
                      <a:r>
                        <a:rPr lang="en-US" sz="1500" b="1" dirty="0">
                          <a:solidFill>
                            <a:srgbClr val="F6F3EC"/>
                          </a:solidFill>
                          <a:latin typeface="Plus Jakarta Sans" pitchFamily="34" charset="0"/>
                          <a:ea typeface="Plus Jakarta Sans" pitchFamily="34" charset="-122"/>
                          <a:cs typeface="Plus Jakarta Sans" pitchFamily="34" charset="-120"/>
                        </a:rPr>
                        <a:t>Aspek</a:t>
                      </a:r>
                      <a:endParaRPr lang="en-US" sz="1500" dirty="0">
                        <a:latin typeface="Plus Jakarta Sans" charset="0"/>
                        <a:ea typeface="Plus Jakarta Sans" charset="0"/>
                        <a:cs typeface="Plus Jakarta Sans" charset="0"/>
                      </a:endParaRPr>
                    </a:p>
                  </a:txBody>
                  <a:tcPr marL="152400" marR="152400" marT="152400" marB="152400" anchor="t">
                    <a:lnL w="12700" cap="flat" cmpd="sng" algn="ctr">
                      <a:solidFill>
                        <a:srgbClr val="C4C2BC"/>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indent="0" marL="0">
                        <a:lnSpc>
                          <a:spcPts val="2100"/>
                        </a:lnSpc>
                        <a:buNone/>
                      </a:pPr>
                      <a:r>
                        <a:rPr lang="en-US" sz="1500" b="1" dirty="0">
                          <a:solidFill>
                            <a:srgbClr val="F6F3EC"/>
                          </a:solidFill>
                          <a:latin typeface="Plus Jakarta Sans" pitchFamily="34" charset="0"/>
                          <a:ea typeface="Plus Jakarta Sans" pitchFamily="34" charset="-122"/>
                          <a:cs typeface="Plus Jakarta Sans" pitchFamily="34" charset="-120"/>
                        </a:rPr>
                        <a:t>Yang perlu dilakukan</a:t>
                      </a:r>
                      <a:endParaRPr lang="en-US" sz="1500" dirty="0">
                        <a:latin typeface="Plus Jakarta Sans" charset="0"/>
                        <a:ea typeface="Plus Jakarta Sans" charset="0"/>
                        <a:cs typeface="Plus Jakarta Sans" charset="0"/>
                      </a:endParaRPr>
                    </a:p>
                  </a:txBody>
                  <a:tcPr marL="152400" marR="152400" marT="152400" marB="152400" anchor="t">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r>
              <a:tr h="584200">
                <a:tc>
                  <a:txBody>
                    <a:bodyPr/>
                    <a:lstStyle/>
                    <a:p>
                      <a:pPr indent="0" marL="0">
                        <a:lnSpc>
                          <a:spcPts val="2100"/>
                        </a:lnSpc>
                        <a:buNone/>
                      </a:pPr>
                      <a:r>
                        <a:rPr lang="en-US" sz="1500" dirty="0">
                          <a:solidFill>
                            <a:srgbClr val="1B2A30"/>
                          </a:solidFill>
                          <a:latin typeface="Plus Jakarta Sans" pitchFamily="34" charset="0"/>
                          <a:ea typeface="Plus Jakarta Sans" pitchFamily="34" charset="-122"/>
                          <a:cs typeface="Plus Jakarta Sans" pitchFamily="34" charset="-120"/>
                        </a:rPr>
                        <a:t>Akurasi</a:t>
                      </a:r>
                      <a:endParaRPr lang="en-US" sz="1500" dirty="0">
                        <a:latin typeface="Plus Jakarta Sans" charset="0"/>
                        <a:ea typeface="Plus Jakarta Sans" charset="0"/>
                        <a:cs typeface="Plus Jakarta Sans" charset="0"/>
                      </a:endParaRPr>
                    </a:p>
                  </a:txBody>
                  <a:tcPr marL="152400" marR="152400" marT="152400" marB="1524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45545A"/>
                          </a:solidFill>
                          <a:latin typeface="Plus Jakarta Sans" pitchFamily="34" charset="0"/>
                          <a:ea typeface="Plus Jakarta Sans" pitchFamily="34" charset="-122"/>
                          <a:cs typeface="Plus Jakarta Sans" pitchFamily="34" charset="-120"/>
                        </a:rPr>
                        <a:t>Periksa harakat, i’rab, idiom, dan nuansa budaya</a:t>
                      </a:r>
                      <a:endParaRPr lang="en-US" sz="1500" dirty="0">
                        <a:latin typeface="Plus Jakarta Sans" charset="0"/>
                        <a:ea typeface="Plus Jakarta Sans" charset="0"/>
                        <a:cs typeface="Plus Jakarta Sans" charset="0"/>
                      </a:endParaRPr>
                    </a:p>
                  </a:txBody>
                  <a:tcPr marL="152400" marR="152400" marT="152400" marB="1524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850900">
                <a:tc>
                  <a:txBody>
                    <a:bodyPr/>
                    <a:lstStyle/>
                    <a:p>
                      <a:pPr indent="0" marL="0">
                        <a:lnSpc>
                          <a:spcPts val="2100"/>
                        </a:lnSpc>
                        <a:buNone/>
                      </a:pPr>
                      <a:r>
                        <a:rPr lang="en-US" sz="1500" dirty="0">
                          <a:solidFill>
                            <a:srgbClr val="1B2A30"/>
                          </a:solidFill>
                          <a:latin typeface="Plus Jakarta Sans" pitchFamily="34" charset="0"/>
                          <a:ea typeface="Plus Jakarta Sans" pitchFamily="34" charset="-122"/>
                          <a:cs typeface="Plus Jakarta Sans" pitchFamily="34" charset="-120"/>
                        </a:rPr>
                        <a:t>Privasi</a:t>
                      </a:r>
                      <a:endParaRPr lang="en-US" sz="1500" dirty="0">
                        <a:latin typeface="Plus Jakarta Sans" charset="0"/>
                        <a:ea typeface="Plus Jakarta Sans" charset="0"/>
                        <a:cs typeface="Plus Jakarta Sans" charset="0"/>
                      </a:endParaRPr>
                    </a:p>
                  </a:txBody>
                  <a:tcPr marL="152400" marR="152400" marT="152400" marB="1524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45545A"/>
                          </a:solidFill>
                          <a:latin typeface="Plus Jakarta Sans" pitchFamily="34" charset="0"/>
                          <a:ea typeface="Plus Jakarta Sans" pitchFamily="34" charset="-122"/>
                          <a:cs typeface="Plus Jakarta Sans" pitchFamily="34" charset="-120"/>
                        </a:rPr>
                        <a:t>Jangan unggah nama, NIM, atau nilai mahasiswa ke akun pribadi</a:t>
                      </a:r>
                      <a:endParaRPr lang="en-US" sz="1500" dirty="0">
                        <a:latin typeface="Plus Jakarta Sans" charset="0"/>
                        <a:ea typeface="Plus Jakarta Sans" charset="0"/>
                        <a:cs typeface="Plus Jakarta Sans" charset="0"/>
                      </a:endParaRPr>
                    </a:p>
                  </a:txBody>
                  <a:tcPr marL="152400" marR="152400" marT="152400" marB="1524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584200">
                <a:tc>
                  <a:txBody>
                    <a:bodyPr/>
                    <a:lstStyle/>
                    <a:p>
                      <a:pPr indent="0" marL="0">
                        <a:lnSpc>
                          <a:spcPts val="2100"/>
                        </a:lnSpc>
                        <a:buNone/>
                      </a:pPr>
                      <a:r>
                        <a:rPr lang="en-US" sz="1500" dirty="0">
                          <a:solidFill>
                            <a:srgbClr val="1B2A30"/>
                          </a:solidFill>
                          <a:latin typeface="Plus Jakarta Sans" pitchFamily="34" charset="0"/>
                          <a:ea typeface="Plus Jakarta Sans" pitchFamily="34" charset="-122"/>
                          <a:cs typeface="Plus Jakarta Sans" pitchFamily="34" charset="-120"/>
                        </a:rPr>
                        <a:t>Keputusan</a:t>
                      </a:r>
                      <a:endParaRPr lang="en-US" sz="1500" dirty="0">
                        <a:latin typeface="Plus Jakarta Sans" charset="0"/>
                        <a:ea typeface="Plus Jakarta Sans" charset="0"/>
                        <a:cs typeface="Plus Jakarta Sans" charset="0"/>
                      </a:endParaRPr>
                    </a:p>
                  </a:txBody>
                  <a:tcPr marL="152400" marR="152400" marT="152400" marB="1524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45545A"/>
                          </a:solidFill>
                          <a:latin typeface="Plus Jakarta Sans" pitchFamily="34" charset="0"/>
                          <a:ea typeface="Plus Jakarta Sans" pitchFamily="34" charset="-122"/>
                          <a:cs typeface="Plus Jakarta Sans" pitchFamily="34" charset="-120"/>
                        </a:rPr>
                        <a:t>Dosen tetap menjadi penyunting dan penilai terakhir</a:t>
                      </a:r>
                      <a:endParaRPr lang="en-US" sz="1500" dirty="0">
                        <a:latin typeface="Plus Jakarta Sans" charset="0"/>
                        <a:ea typeface="Plus Jakarta Sans" charset="0"/>
                        <a:cs typeface="Plus Jakarta Sans" charset="0"/>
                      </a:endParaRPr>
                    </a:p>
                  </a:txBody>
                  <a:tcPr marL="152400" marR="152400" marT="152400" marB="15240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bl>
          </a:graphicData>
        </a:graphic>
      </p:graphicFrame>
      <p:sp>
        <p:nvSpPr>
          <p:cNvPr id="5" name="Text 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Etika penggunaan AI</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JEMBATAN KE GROUP DISCUSSION</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Dari masalah kelas ke lesson plan</a:t>
            </a:r>
            <a:endParaRPr lang="en-US" sz="3400" dirty="0"/>
          </a:p>
        </p:txBody>
      </p:sp>
      <p:sp>
        <p:nvSpPr>
          <p:cNvPr id="4" name="Shape 2"/>
          <p:cNvSpPr/>
          <p:nvPr/>
        </p:nvSpPr>
        <p:spPr>
          <a:xfrm>
            <a:off x="812800" y="1958280"/>
            <a:ext cx="2222500" cy="1706761"/>
          </a:xfrm>
          <a:prstGeom prst="roundRect">
            <a:avLst>
              <a:gd name="adj" fmla="val 7441"/>
            </a:avLst>
          </a:prstGeom>
          <a:solidFill>
            <a:srgbClr val="FFFFFF"/>
          </a:solidFill>
          <a:ln/>
        </p:spPr>
      </p:sp>
      <p:sp>
        <p:nvSpPr>
          <p:cNvPr id="5" name="Text 3"/>
          <p:cNvSpPr/>
          <p:nvPr/>
        </p:nvSpPr>
        <p:spPr>
          <a:xfrm>
            <a:off x="1066800" y="2212280"/>
            <a:ext cx="1765935"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A24F19"/>
                </a:solidFill>
                <a:latin typeface="Plus Jakarta Sans" pitchFamily="34" charset="0"/>
                <a:ea typeface="Plus Jakarta Sans" pitchFamily="34" charset="-122"/>
                <a:cs typeface="Plus Jakarta Sans" pitchFamily="34" charset="-120"/>
              </a:rPr>
              <a:t>Langkah 1</a:t>
            </a:r>
            <a:endParaRPr lang="en-US" sz="1300" dirty="0"/>
          </a:p>
        </p:txBody>
      </p:sp>
      <p:sp>
        <p:nvSpPr>
          <p:cNvPr id="6" name="Text 4"/>
          <p:cNvSpPr/>
          <p:nvPr/>
        </p:nvSpPr>
        <p:spPr>
          <a:xfrm>
            <a:off x="1066800" y="2532311"/>
            <a:ext cx="176593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Diagnosis</a:t>
            </a:r>
            <a:endParaRPr lang="en-US" sz="1800" dirty="0"/>
          </a:p>
        </p:txBody>
      </p:sp>
      <p:sp>
        <p:nvSpPr>
          <p:cNvPr id="7" name="Text 5"/>
          <p:cNvSpPr/>
          <p:nvPr/>
        </p:nvSpPr>
        <p:spPr>
          <a:xfrm>
            <a:off x="1066800" y="2895501"/>
            <a:ext cx="1765935"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1B2A30"/>
                </a:solidFill>
                <a:latin typeface="Plus Jakarta Sans" pitchFamily="34" charset="0"/>
                <a:ea typeface="Plus Jakarta Sans" pitchFamily="34" charset="-122"/>
                <a:cs typeface="Plus Jakarta Sans" pitchFamily="34" charset="-120"/>
              </a:rPr>
              <a:t>Cari 3–5 akar masalah</a:t>
            </a:r>
            <a:endParaRPr lang="en-US" sz="1400" dirty="0"/>
          </a:p>
        </p:txBody>
      </p:sp>
      <p:pic>
        <p:nvPicPr>
          <p:cNvPr id="8" name="Image 0" descr="arrow-right">    </p:cNvPr>
          <p:cNvPicPr>
            <a:picLocks noChangeAspect="1"/>
          </p:cNvPicPr>
          <p:nvPr/>
        </p:nvPicPr>
        <p:blipFill>
          <a:blip r:embed="rId1"/>
          <a:srcRect l="0" r="0" t="0" b="0"/>
          <a:stretch/>
        </p:blipFill>
        <p:spPr>
          <a:xfrm>
            <a:off x="3162300" y="2659261"/>
            <a:ext cx="304800" cy="304800"/>
          </a:xfrm>
          <a:prstGeom prst="rect">
            <a:avLst/>
          </a:prstGeom>
        </p:spPr>
      </p:pic>
      <p:sp>
        <p:nvSpPr>
          <p:cNvPr id="9" name="Shape 6"/>
          <p:cNvSpPr/>
          <p:nvPr/>
        </p:nvSpPr>
        <p:spPr>
          <a:xfrm>
            <a:off x="3594100" y="1958280"/>
            <a:ext cx="2222500" cy="1706761"/>
          </a:xfrm>
          <a:prstGeom prst="roundRect">
            <a:avLst>
              <a:gd name="adj" fmla="val 7441"/>
            </a:avLst>
          </a:prstGeom>
          <a:solidFill>
            <a:srgbClr val="FFFFFF"/>
          </a:solidFill>
          <a:ln/>
        </p:spPr>
      </p:sp>
      <p:sp>
        <p:nvSpPr>
          <p:cNvPr id="10" name="Text 7"/>
          <p:cNvSpPr/>
          <p:nvPr/>
        </p:nvSpPr>
        <p:spPr>
          <a:xfrm>
            <a:off x="3848100" y="2212280"/>
            <a:ext cx="1765935"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A24F19"/>
                </a:solidFill>
                <a:latin typeface="Plus Jakarta Sans" pitchFamily="34" charset="0"/>
                <a:ea typeface="Plus Jakarta Sans" pitchFamily="34" charset="-122"/>
                <a:cs typeface="Plus Jakarta Sans" pitchFamily="34" charset="-120"/>
              </a:rPr>
              <a:t>Langkah 2</a:t>
            </a:r>
            <a:endParaRPr lang="en-US" sz="1300" dirty="0"/>
          </a:p>
        </p:txBody>
      </p:sp>
      <p:sp>
        <p:nvSpPr>
          <p:cNvPr id="11" name="Text 8"/>
          <p:cNvSpPr/>
          <p:nvPr/>
        </p:nvSpPr>
        <p:spPr>
          <a:xfrm>
            <a:off x="3848100" y="2532311"/>
            <a:ext cx="176593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Solusi</a:t>
            </a:r>
            <a:endParaRPr lang="en-US" sz="1800" dirty="0"/>
          </a:p>
        </p:txBody>
      </p:sp>
      <p:sp>
        <p:nvSpPr>
          <p:cNvPr id="12" name="Text 9"/>
          <p:cNvSpPr/>
          <p:nvPr/>
        </p:nvSpPr>
        <p:spPr>
          <a:xfrm>
            <a:off x="3848100" y="2895501"/>
            <a:ext cx="1765935"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1B2A30"/>
                </a:solidFill>
                <a:latin typeface="Plus Jakarta Sans" pitchFamily="34" charset="0"/>
                <a:ea typeface="Plus Jakarta Sans" pitchFamily="34" charset="-122"/>
                <a:cs typeface="Plus Jakarta Sans" pitchFamily="34" charset="-120"/>
              </a:rPr>
              <a:t>Pilih strategi berbasis riset</a:t>
            </a:r>
            <a:endParaRPr lang="en-US" sz="1400" dirty="0"/>
          </a:p>
        </p:txBody>
      </p:sp>
      <p:pic>
        <p:nvPicPr>
          <p:cNvPr id="13" name="Image 1" descr="arrow-right">    </p:cNvPr>
          <p:cNvPicPr>
            <a:picLocks noChangeAspect="1"/>
          </p:cNvPicPr>
          <p:nvPr/>
        </p:nvPicPr>
        <p:blipFill>
          <a:blip r:embed="rId2"/>
          <a:srcRect l="0" r="0" t="0" b="0"/>
          <a:stretch/>
        </p:blipFill>
        <p:spPr>
          <a:xfrm>
            <a:off x="5943600" y="2659261"/>
            <a:ext cx="304800" cy="304800"/>
          </a:xfrm>
          <a:prstGeom prst="rect">
            <a:avLst/>
          </a:prstGeom>
        </p:spPr>
      </p:pic>
      <p:sp>
        <p:nvSpPr>
          <p:cNvPr id="14" name="Shape 10"/>
          <p:cNvSpPr/>
          <p:nvPr/>
        </p:nvSpPr>
        <p:spPr>
          <a:xfrm>
            <a:off x="6375400" y="1958280"/>
            <a:ext cx="2222500" cy="1706761"/>
          </a:xfrm>
          <a:prstGeom prst="roundRect">
            <a:avLst>
              <a:gd name="adj" fmla="val 7441"/>
            </a:avLst>
          </a:prstGeom>
          <a:solidFill>
            <a:srgbClr val="FFFFFF"/>
          </a:solidFill>
          <a:ln/>
        </p:spPr>
      </p:sp>
      <p:sp>
        <p:nvSpPr>
          <p:cNvPr id="15" name="Text 11"/>
          <p:cNvSpPr/>
          <p:nvPr/>
        </p:nvSpPr>
        <p:spPr>
          <a:xfrm>
            <a:off x="6629400" y="2212280"/>
            <a:ext cx="1765935"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A24F19"/>
                </a:solidFill>
                <a:latin typeface="Plus Jakarta Sans" pitchFamily="34" charset="0"/>
                <a:ea typeface="Plus Jakarta Sans" pitchFamily="34" charset="-122"/>
                <a:cs typeface="Plus Jakarta Sans" pitchFamily="34" charset="-120"/>
              </a:rPr>
              <a:t>Langkah 3</a:t>
            </a:r>
            <a:endParaRPr lang="en-US" sz="1300" dirty="0"/>
          </a:p>
        </p:txBody>
      </p:sp>
      <p:sp>
        <p:nvSpPr>
          <p:cNvPr id="16" name="Text 12"/>
          <p:cNvSpPr/>
          <p:nvPr/>
        </p:nvSpPr>
        <p:spPr>
          <a:xfrm>
            <a:off x="6629400" y="2532311"/>
            <a:ext cx="1765935"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B2A30"/>
                </a:solidFill>
                <a:latin typeface="Plus Jakarta Sans" pitchFamily="34" charset="0"/>
                <a:ea typeface="Plus Jakarta Sans" pitchFamily="34" charset="-122"/>
                <a:cs typeface="Plus Jakarta Sans" pitchFamily="34" charset="-120"/>
              </a:rPr>
              <a:t>Lesson plan</a:t>
            </a:r>
            <a:endParaRPr lang="en-US" sz="1800" dirty="0"/>
          </a:p>
        </p:txBody>
      </p:sp>
      <p:sp>
        <p:nvSpPr>
          <p:cNvPr id="17" name="Text 13"/>
          <p:cNvSpPr/>
          <p:nvPr/>
        </p:nvSpPr>
        <p:spPr>
          <a:xfrm>
            <a:off x="6629400" y="2895501"/>
            <a:ext cx="1765935"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1B2A30"/>
                </a:solidFill>
                <a:latin typeface="Plus Jakarta Sans" pitchFamily="34" charset="0"/>
                <a:ea typeface="Plus Jakarta Sans" pitchFamily="34" charset="-122"/>
                <a:cs typeface="Plus Jakarta Sans" pitchFamily="34" charset="-120"/>
              </a:rPr>
              <a:t>Satu pertemuan, 100 menit</a:t>
            </a:r>
            <a:endParaRPr lang="en-US" sz="1400" dirty="0"/>
          </a:p>
        </p:txBody>
      </p:sp>
      <p:pic>
        <p:nvPicPr>
          <p:cNvPr id="18" name="Image 2" descr="arrow-right">    </p:cNvPr>
          <p:cNvPicPr>
            <a:picLocks noChangeAspect="1"/>
          </p:cNvPicPr>
          <p:nvPr/>
        </p:nvPicPr>
        <p:blipFill>
          <a:blip r:embed="rId3"/>
          <a:srcRect l="0" r="0" t="0" b="0"/>
          <a:stretch/>
        </p:blipFill>
        <p:spPr>
          <a:xfrm>
            <a:off x="8724900" y="2659261"/>
            <a:ext cx="304800" cy="304800"/>
          </a:xfrm>
          <a:prstGeom prst="rect">
            <a:avLst/>
          </a:prstGeom>
        </p:spPr>
      </p:pic>
      <p:sp>
        <p:nvSpPr>
          <p:cNvPr id="19" name="Shape 14"/>
          <p:cNvSpPr/>
          <p:nvPr/>
        </p:nvSpPr>
        <p:spPr>
          <a:xfrm>
            <a:off x="9156700" y="1958280"/>
            <a:ext cx="2222500" cy="1706761"/>
          </a:xfrm>
          <a:prstGeom prst="roundRect">
            <a:avLst>
              <a:gd name="adj" fmla="val 7441"/>
            </a:avLst>
          </a:prstGeom>
          <a:solidFill>
            <a:srgbClr val="13303A"/>
          </a:solidFill>
          <a:ln/>
        </p:spPr>
      </p:sp>
      <p:sp>
        <p:nvSpPr>
          <p:cNvPr id="20" name="Text 15"/>
          <p:cNvSpPr/>
          <p:nvPr/>
        </p:nvSpPr>
        <p:spPr>
          <a:xfrm>
            <a:off x="9410700" y="2212280"/>
            <a:ext cx="1765935"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E8955A"/>
                </a:solidFill>
                <a:latin typeface="Plus Jakarta Sans" pitchFamily="34" charset="0"/>
                <a:ea typeface="Plus Jakarta Sans" pitchFamily="34" charset="-122"/>
                <a:cs typeface="Plus Jakarta Sans" pitchFamily="34" charset="-120"/>
              </a:rPr>
              <a:t>Langkah 4</a:t>
            </a:r>
            <a:endParaRPr lang="en-US" sz="1300" dirty="0"/>
          </a:p>
        </p:txBody>
      </p:sp>
      <p:sp>
        <p:nvSpPr>
          <p:cNvPr id="21" name="Text 16"/>
          <p:cNvSpPr/>
          <p:nvPr/>
        </p:nvSpPr>
        <p:spPr>
          <a:xfrm>
            <a:off x="9410700" y="2532311"/>
            <a:ext cx="1968500"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6F3EC"/>
                </a:solidFill>
                <a:latin typeface="Plus Jakarta Sans" pitchFamily="34" charset="0"/>
                <a:ea typeface="Plus Jakarta Sans" pitchFamily="34" charset="-122"/>
                <a:cs typeface="Plus Jakarta Sans" pitchFamily="34" charset="-120"/>
              </a:rPr>
              <a:t>Micro teaching</a:t>
            </a:r>
            <a:endParaRPr lang="en-US" sz="1800" dirty="0"/>
          </a:p>
        </p:txBody>
      </p:sp>
      <p:sp>
        <p:nvSpPr>
          <p:cNvPr id="22" name="Text 17"/>
          <p:cNvSpPr/>
          <p:nvPr/>
        </p:nvSpPr>
        <p:spPr>
          <a:xfrm>
            <a:off x="9410700" y="2895501"/>
            <a:ext cx="1765935"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F6F3EC"/>
                </a:solidFill>
                <a:latin typeface="Plus Jakarta Sans" pitchFamily="34" charset="0"/>
                <a:ea typeface="Plus Jakarta Sans" pitchFamily="34" charset="-122"/>
                <a:cs typeface="Plus Jakarta Sans" pitchFamily="34" charset="-120"/>
              </a:rPr>
              <a:t>Latih 15 menit terpenting</a:t>
            </a:r>
            <a:endParaRPr lang="en-US" sz="1400" dirty="0"/>
          </a:p>
        </p:txBody>
      </p:sp>
      <p:sp>
        <p:nvSpPr>
          <p:cNvPr id="23" name="Text 18"/>
          <p:cNvSpPr/>
          <p:nvPr/>
        </p:nvSpPr>
        <p:spPr>
          <a:xfrm>
            <a:off x="812800" y="4020641"/>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B2A30"/>
                </a:solidFill>
                <a:latin typeface="Plus Jakarta Sans" pitchFamily="34" charset="0"/>
                <a:ea typeface="Plus Jakarta Sans" pitchFamily="34" charset="-122"/>
                <a:cs typeface="Plus Jakarta Sans" pitchFamily="34" charset="-120"/>
              </a:rPr>
              <a:t>Demo langsung dengan satu masalah dari Padlet Sesi I, lalu lanjutkan di kelompok pukul 20.30.</a:t>
            </a:r>
            <a:endParaRPr lang="en-US" sz="1600" dirty="0"/>
          </a:p>
        </p:txBody>
      </p:sp>
      <p:sp>
        <p:nvSpPr>
          <p:cNvPr id="24" name="Text 1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Sesi II · Prompt empat langkah ada di bagian E prompt bank</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24F19"/>
                </a:solidFill>
                <a:latin typeface="Plus Jakarta Sans" pitchFamily="34" charset="0"/>
                <a:ea typeface="Plus Jakarta Sans" pitchFamily="34" charset="-122"/>
                <a:cs typeface="Plus Jakarta Sans" pitchFamily="34" charset="-120"/>
              </a:rPr>
              <a:t>LANGKAH SETELAH ACARA</a:t>
            </a:r>
            <a:endParaRPr lang="en-US" sz="1200" dirty="0"/>
          </a:p>
        </p:txBody>
      </p:sp>
      <p:sp>
        <p:nvSpPr>
          <p:cNvPr id="3" name="Text 1"/>
          <p:cNvSpPr/>
          <p:nvPr>
            <p:ph type="title"/>
          </p:nvPr>
        </p:nvSpPr>
        <p:spPr>
          <a:xfrm>
            <a:off x="812800" y="1127720"/>
            <a:ext cx="10883392" cy="500360"/>
          </a:xfrm>
          <a:prstGeom prst="rect">
            <a:avLst/>
          </a:prstGeom>
          <a:noFill/>
          <a:ln/>
        </p:spPr>
        <p:txBody>
          <a:bodyPr wrap="square" lIns="0" tIns="0" rIns="0" bIns="0" rtlCol="0" anchor="t">
            <a:normAutofit/>
          </a:bodyPr>
          <a:lstStyle/>
          <a:p>
            <a:pPr algn="l" indent="0" marL="0">
              <a:lnSpc>
                <a:spcPts val="3740"/>
              </a:lnSpc>
              <a:buNone/>
            </a:pPr>
            <a:r>
              <a:rPr lang="en-US" sz="3400" b="1" i="0" dirty="0">
                <a:solidFill>
                  <a:srgbClr val="1B2A30"/>
                </a:solidFill>
                <a:latin typeface="Plus Jakarta Sans" pitchFamily="34" charset="0"/>
                <a:ea typeface="Plus Jakarta Sans" pitchFamily="34" charset="-122"/>
                <a:cs typeface="Plus Jakarta Sans" pitchFamily="34" charset="-120"/>
              </a:rPr>
              <a:t>Dari inovasi kelas menjadi artikel</a:t>
            </a:r>
            <a:endParaRPr lang="en-US" sz="3400" dirty="0"/>
          </a:p>
        </p:txBody>
      </p:sp>
      <p:sp>
        <p:nvSpPr>
          <p:cNvPr id="4" name="Shape 2"/>
          <p:cNvSpPr/>
          <p:nvPr/>
        </p:nvSpPr>
        <p:spPr>
          <a:xfrm>
            <a:off x="812800" y="1958280"/>
            <a:ext cx="5435600" cy="1975941"/>
          </a:xfrm>
          <a:prstGeom prst="roundRect">
            <a:avLst>
              <a:gd name="adj" fmla="val 6427"/>
            </a:avLst>
          </a:prstGeom>
          <a:solidFill>
            <a:srgbClr val="13303A"/>
          </a:solidFill>
          <a:ln/>
        </p:spPr>
      </p:sp>
      <p:sp>
        <p:nvSpPr>
          <p:cNvPr id="5" name="Text 3"/>
          <p:cNvSpPr/>
          <p:nvPr/>
        </p:nvSpPr>
        <p:spPr>
          <a:xfrm>
            <a:off x="1092200" y="2237680"/>
            <a:ext cx="5023104"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E8955A"/>
                </a:solidFill>
                <a:latin typeface="Plus Jakarta Sans" pitchFamily="34" charset="0"/>
                <a:ea typeface="Plus Jakarta Sans" pitchFamily="34" charset="-122"/>
                <a:cs typeface="Plus Jakarta Sans" pitchFamily="34" charset="-120"/>
              </a:rPr>
              <a:t>Jalur yang realistis</a:t>
            </a:r>
            <a:endParaRPr lang="en-US" sz="1700" dirty="0"/>
          </a:p>
        </p:txBody>
      </p:sp>
      <p:sp>
        <p:nvSpPr>
          <p:cNvPr id="6" name="Text 4"/>
          <p:cNvSpPr/>
          <p:nvPr/>
        </p:nvSpPr>
        <p:spPr>
          <a:xfrm>
            <a:off x="1158379" y="2623741"/>
            <a:ext cx="4949305" cy="1056481"/>
          </a:xfrm>
          <a:prstGeom prst="rect">
            <a:avLst/>
          </a:prstGeom>
          <a:noFill/>
          <a:ln/>
        </p:spPr>
        <p:txBody>
          <a:bodyPr wrap="square" lIns="0" tIns="0" rIns="0" bIns="0" rtlCol="0" anchor="t">
            <a:normAutofit/>
          </a:bodyPr>
          <a:lstStyle/>
          <a:p>
            <a:pPr algn="l" marL="187821" indent="-187821">
              <a:lnSpc>
                <a:spcPts val="2030"/>
              </a:lnSpc>
              <a:buSzPct val="100000"/>
              <a:buFontTx/>
              <a:buAutoNum type="arabicPeriod" startAt="1"/>
            </a:pPr>
            <a:r>
              <a:rPr lang="en-US" sz="1400" dirty="0">
                <a:solidFill>
                  <a:srgbClr val="F6F3EC"/>
                </a:solidFill>
                <a:latin typeface="Plus Jakarta Sans" pitchFamily="34" charset="0"/>
                <a:ea typeface="Plus Jakarta Sans" pitchFamily="34" charset="-122"/>
                <a:cs typeface="Plus Jakarta Sans" pitchFamily="34" charset="-120"/>
              </a:rPr>
              <a:t>Lesson plan malam ini</a:t>
            </a:r>
            <a:endParaRPr lang="en-US" sz="1400" dirty="0"/>
          </a:p>
          <a:p>
            <a:pPr algn="l" marL="187821" indent="-187821">
              <a:lnSpc>
                <a:spcPts val="2030"/>
              </a:lnSpc>
              <a:buSzPct val="100000"/>
              <a:buFontTx/>
              <a:buAutoNum type="arabicPeriod" startAt="1"/>
            </a:pPr>
            <a:r>
              <a:rPr lang="en-US" sz="1400" dirty="0">
                <a:solidFill>
                  <a:srgbClr val="F6F3EC"/>
                </a:solidFill>
                <a:latin typeface="Plus Jakarta Sans" pitchFamily="34" charset="0"/>
                <a:ea typeface="Plus Jakarta Sans" pitchFamily="34" charset="-122"/>
                <a:cs typeface="Plus Jakarta Sans" pitchFamily="34" charset="-120"/>
              </a:rPr>
              <a:t>Uji coba satu semester</a:t>
            </a:r>
            <a:endParaRPr lang="en-US" sz="1400" dirty="0"/>
          </a:p>
          <a:p>
            <a:pPr algn="l" marL="187821" indent="-187821">
              <a:lnSpc>
                <a:spcPts val="2030"/>
              </a:lnSpc>
              <a:buSzPct val="100000"/>
              <a:buFontTx/>
              <a:buAutoNum type="arabicPeriod" startAt="1"/>
            </a:pPr>
            <a:r>
              <a:rPr lang="en-US" sz="1400" dirty="0">
                <a:solidFill>
                  <a:srgbClr val="F6F3EC"/>
                </a:solidFill>
                <a:latin typeface="Plus Jakarta Sans" pitchFamily="34" charset="0"/>
                <a:ea typeface="Plus Jakarta Sans" pitchFamily="34" charset="-122"/>
                <a:cs typeface="Plus Jakarta Sans" pitchFamily="34" charset="-120"/>
              </a:rPr>
              <a:t>Penelitian tindakan kelas atau R&amp;D</a:t>
            </a:r>
            <a:endParaRPr lang="en-US" sz="1400" dirty="0"/>
          </a:p>
          <a:p>
            <a:pPr algn="l" marL="187821" indent="-187821">
              <a:lnSpc>
                <a:spcPts val="2030"/>
              </a:lnSpc>
              <a:buSzPct val="100000"/>
              <a:buFontTx/>
              <a:buAutoNum type="arabicPeriod" startAt="1"/>
            </a:pPr>
            <a:r>
              <a:rPr lang="en-US" sz="1400" dirty="0">
                <a:solidFill>
                  <a:srgbClr val="F6F3EC"/>
                </a:solidFill>
                <a:latin typeface="Plus Jakarta Sans" pitchFamily="34" charset="0"/>
                <a:ea typeface="Plus Jakarta Sans" pitchFamily="34" charset="-122"/>
                <a:cs typeface="Plus Jakarta Sans" pitchFamily="34" charset="-120"/>
              </a:rPr>
              <a:t>Artikel di jurnal yang sesuai fokusnya</a:t>
            </a:r>
            <a:endParaRPr lang="en-US" sz="1400" dirty="0"/>
          </a:p>
        </p:txBody>
      </p:sp>
      <p:sp>
        <p:nvSpPr>
          <p:cNvPr id="7" name="Text 5"/>
          <p:cNvSpPr/>
          <p:nvPr/>
        </p:nvSpPr>
        <p:spPr>
          <a:xfrm>
            <a:off x="6502400" y="1958280"/>
            <a:ext cx="5023104"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B2A30"/>
                </a:solidFill>
                <a:latin typeface="Plus Jakarta Sans" pitchFamily="34" charset="0"/>
                <a:ea typeface="Plus Jakarta Sans" pitchFamily="34" charset="-122"/>
                <a:cs typeface="Plus Jakarta Sans" pitchFamily="34" charset="-120"/>
              </a:rPr>
              <a:t>Penyebab naskah sering ditolak</a:t>
            </a:r>
            <a:endParaRPr lang="en-US" sz="1700" dirty="0"/>
          </a:p>
        </p:txBody>
      </p:sp>
      <p:sp>
        <p:nvSpPr>
          <p:cNvPr id="8" name="Text 6"/>
          <p:cNvSpPr/>
          <p:nvPr/>
        </p:nvSpPr>
        <p:spPr>
          <a:xfrm>
            <a:off x="6326632" y="2268141"/>
            <a:ext cx="5198872" cy="1020961"/>
          </a:xfrm>
          <a:prstGeom prst="rect">
            <a:avLst/>
          </a:prstGeom>
          <a:noFill/>
          <a:ln/>
        </p:spPr>
        <p:txBody>
          <a:bodyPr wrap="square" lIns="0" tIns="0" rIns="0" bIns="0" rtlCol="0" anchor="t">
            <a:normAutofit/>
          </a:bodyPr>
          <a:lstStyle/>
          <a:p>
            <a:pPr algn="l" marL="175768" indent="-175768">
              <a:lnSpc>
                <a:spcPts val="1960"/>
              </a:lnSpc>
              <a:buSzPct val="100000"/>
              <a:buChar char="•"/>
            </a:pPr>
            <a:r>
              <a:rPr lang="en-US" sz="1400" dirty="0">
                <a:solidFill>
                  <a:srgbClr val="45545A"/>
                </a:solidFill>
                <a:latin typeface="Plus Jakarta Sans" pitchFamily="34" charset="0"/>
                <a:ea typeface="Plus Jakarta Sans" pitchFamily="34" charset="-122"/>
                <a:cs typeface="Plus Jakarta Sans" pitchFamily="34" charset="-120"/>
              </a:rPr>
              <a:t>Kebaruan dan research gap tidak jelas</a:t>
            </a:r>
            <a:endParaRPr lang="en-US" sz="1400" dirty="0"/>
          </a:p>
          <a:p>
            <a:pPr algn="l" marL="175768" indent="-175768">
              <a:lnSpc>
                <a:spcPts val="1960"/>
              </a:lnSpc>
              <a:buSzPct val="100000"/>
              <a:buChar char="•"/>
            </a:pPr>
            <a:r>
              <a:rPr lang="en-US" sz="1400" dirty="0">
                <a:solidFill>
                  <a:srgbClr val="45545A"/>
                </a:solidFill>
                <a:latin typeface="Plus Jakarta Sans" pitchFamily="34" charset="0"/>
                <a:ea typeface="Plus Jakarta Sans" pitchFamily="34" charset="-122"/>
                <a:cs typeface="Plus Jakarta Sans" pitchFamily="34" charset="-120"/>
              </a:rPr>
              <a:t>Metode dan instrumen kurang rinci</a:t>
            </a:r>
            <a:endParaRPr lang="en-US" sz="1400" dirty="0"/>
          </a:p>
          <a:p>
            <a:pPr algn="l" marL="175768" indent="-175768">
              <a:lnSpc>
                <a:spcPts val="1960"/>
              </a:lnSpc>
              <a:buSzPct val="100000"/>
              <a:buChar char="•"/>
            </a:pPr>
            <a:r>
              <a:rPr lang="en-US" sz="1400" dirty="0">
                <a:solidFill>
                  <a:srgbClr val="45545A"/>
                </a:solidFill>
                <a:latin typeface="Plus Jakarta Sans" pitchFamily="34" charset="0"/>
                <a:ea typeface="Plus Jakarta Sans" pitchFamily="34" charset="-122"/>
                <a:cs typeface="Plus Jakarta Sans" pitchFamily="34" charset="-120"/>
              </a:rPr>
              <a:t>Data disajikan tanpa analisis mendalam</a:t>
            </a:r>
            <a:endParaRPr lang="en-US" sz="1400" dirty="0"/>
          </a:p>
          <a:p>
            <a:pPr algn="l" marL="175768" indent="-175768">
              <a:lnSpc>
                <a:spcPts val="1960"/>
              </a:lnSpc>
              <a:buSzPct val="100000"/>
              <a:buChar char="•"/>
            </a:pPr>
            <a:r>
              <a:rPr lang="en-US" sz="1400" dirty="0">
                <a:solidFill>
                  <a:srgbClr val="45545A"/>
                </a:solidFill>
                <a:latin typeface="Plus Jakarta Sans" pitchFamily="34" charset="0"/>
                <a:ea typeface="Plus Jakarta Sans" pitchFamily="34" charset="-122"/>
                <a:cs typeface="Plus Jakarta Sans" pitchFamily="34" charset="-120"/>
              </a:rPr>
              <a:t>Tidak sesuai fokus dan template jurnal</a:t>
            </a:r>
            <a:endParaRPr lang="en-US" sz="1400" dirty="0"/>
          </a:p>
        </p:txBody>
      </p:sp>
      <p:sp>
        <p:nvSpPr>
          <p:cNvPr id="9" name="Text 7"/>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B6F"/>
                </a:solidFill>
                <a:latin typeface="Plus Jakarta Sans" pitchFamily="34" charset="0"/>
                <a:ea typeface="Plus Jakarta Sans" pitchFamily="34" charset="-122"/>
                <a:cs typeface="Plus Jakarta Sans" pitchFamily="34" charset="-120"/>
              </a:rPr>
              <a:t>Penguatan Kompetensi Profesional Dosen Bahasa Asing 2026</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3303A"/>
        </a:solidFill>
      </p:bgPr>
    </p:bg>
    <p:spTree>
      <p:nvGrpSpPr>
        <p:cNvPr id="1" name=""/>
        <p:cNvGrpSpPr/>
        <p:nvPr/>
      </p:nvGrpSpPr>
      <p:grpSpPr>
        <a:xfrm>
          <a:off x="0" y="0"/>
          <a:ext cx="0" cy="0"/>
          <a:chOff x="0" y="0"/>
          <a:chExt cx="0" cy="0"/>
        </a:xfrm>
      </p:grpSpPr>
      <p:sp>
        <p:nvSpPr>
          <p:cNvPr id="2" name="Text 0"/>
          <p:cNvSpPr/>
          <p:nvPr/>
        </p:nvSpPr>
        <p:spPr>
          <a:xfrm>
            <a:off x="812800" y="812800"/>
            <a:ext cx="10883392" cy="25653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E8955A"/>
                </a:solidFill>
                <a:latin typeface="Plus Jakarta Sans" pitchFamily="34" charset="0"/>
                <a:ea typeface="Plus Jakarta Sans" pitchFamily="34" charset="-122"/>
                <a:cs typeface="Plus Jakarta Sans" pitchFamily="34" charset="-120"/>
              </a:rPr>
              <a:t>REFLEKSI PENUTUP</a:t>
            </a:r>
            <a:endParaRPr lang="en-US" sz="1300" dirty="0"/>
          </a:p>
        </p:txBody>
      </p:sp>
      <p:sp>
        <p:nvSpPr>
          <p:cNvPr id="3" name="Text 1"/>
          <p:cNvSpPr/>
          <p:nvPr>
            <p:ph type="title"/>
          </p:nvPr>
        </p:nvSpPr>
        <p:spPr>
          <a:xfrm>
            <a:off x="812800" y="2529384"/>
            <a:ext cx="10203180" cy="1220192"/>
          </a:xfrm>
          <a:prstGeom prst="rect">
            <a:avLst/>
          </a:prstGeom>
          <a:noFill/>
          <a:ln/>
        </p:spPr>
        <p:txBody>
          <a:bodyPr wrap="square" lIns="0" tIns="0" rIns="0" bIns="0" rtlCol="0" anchor="t">
            <a:normAutofit/>
          </a:bodyPr>
          <a:lstStyle/>
          <a:p>
            <a:pPr algn="l" indent="0" marL="0">
              <a:lnSpc>
                <a:spcPts val="4704"/>
              </a:lnSpc>
              <a:buNone/>
            </a:pPr>
            <a:r>
              <a:rPr lang="en-US" sz="4200" b="1" i="0" dirty="0">
                <a:solidFill>
                  <a:srgbClr val="F6F3EC"/>
                </a:solidFill>
                <a:latin typeface="Plus Jakarta Sans" pitchFamily="34" charset="0"/>
                <a:ea typeface="Plus Jakarta Sans" pitchFamily="34" charset="-122"/>
                <a:cs typeface="Plus Jakarta Sans" pitchFamily="34" charset="-120"/>
              </a:rPr>
              <a:t>“Satu hal yang akan saya coba di kelas minggu depan adalah …”</a:t>
            </a:r>
            <a:endParaRPr lang="en-US" sz="4200" dirty="0"/>
          </a:p>
        </p:txBody>
      </p:sp>
      <p:sp>
        <p:nvSpPr>
          <p:cNvPr id="4" name="Shape 2"/>
          <p:cNvSpPr/>
          <p:nvPr/>
        </p:nvSpPr>
        <p:spPr>
          <a:xfrm>
            <a:off x="812800" y="5215930"/>
            <a:ext cx="10566400" cy="0"/>
          </a:xfrm>
          <a:prstGeom prst="line">
            <a:avLst/>
          </a:prstGeom>
          <a:noFill/>
          <a:ln w="12700">
            <a:solidFill>
              <a:srgbClr val="3D5C66"/>
            </a:solidFill>
            <a:prstDash val="solid"/>
          </a:ln>
        </p:spPr>
      </p:sp>
      <p:sp>
        <p:nvSpPr>
          <p:cNvPr id="5" name="Text 3"/>
          <p:cNvSpPr/>
          <p:nvPr/>
        </p:nvSpPr>
        <p:spPr>
          <a:xfrm>
            <a:off x="812800" y="5425480"/>
            <a:ext cx="6093242"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6F3EC"/>
                </a:solidFill>
                <a:latin typeface="Plus Jakarta Sans" pitchFamily="34" charset="0"/>
                <a:ea typeface="Plus Jakarta Sans" pitchFamily="34" charset="-122"/>
                <a:cs typeface="Plus Jakarta Sans" pitchFamily="34" charset="-120"/>
              </a:rPr>
              <a:t>Terima kasih</a:t>
            </a:r>
            <a:endParaRPr lang="en-US" sz="1800" dirty="0"/>
          </a:p>
        </p:txBody>
      </p:sp>
      <p:sp>
        <p:nvSpPr>
          <p:cNvPr id="6" name="Text 4"/>
          <p:cNvSpPr/>
          <p:nvPr/>
        </p:nvSpPr>
        <p:spPr>
          <a:xfrm>
            <a:off x="812800" y="5796310"/>
            <a:ext cx="651129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9D3D2"/>
                </a:solidFill>
                <a:latin typeface="Plus Jakarta Sans" pitchFamily="34" charset="0"/>
                <a:ea typeface="Plus Jakarta Sans" pitchFamily="34" charset="-122"/>
                <a:cs typeface="Plus Jakarta Sans" pitchFamily="34" charset="-120"/>
              </a:rPr>
              <a:t>Dr. Moch. Wahib Dariyadi, M.Pd. · wahib.fs@um.ac.id · 0813-3399-1883</a:t>
            </a:r>
            <a:endParaRPr lang="en-US" sz="1400" dirty="0"/>
          </a:p>
        </p:txBody>
      </p:sp>
      <p:sp>
        <p:nvSpPr>
          <p:cNvPr id="7" name="Text 5"/>
          <p:cNvSpPr/>
          <p:nvPr/>
        </p:nvSpPr>
        <p:spPr>
          <a:xfrm>
            <a:off x="7324090" y="5796310"/>
            <a:ext cx="4055110" cy="274290"/>
          </a:xfrm>
          <a:prstGeom prst="rect">
            <a:avLst/>
          </a:prstGeom>
          <a:noFill/>
          <a:ln/>
        </p:spPr>
        <p:txBody>
          <a:bodyPr wrap="square" lIns="0" tIns="0" rIns="0" bIns="0" rtlCol="0" anchor="t">
            <a:normAutofit/>
          </a:bodyPr>
          <a:lstStyle/>
          <a:p>
            <a:pPr algn="r" indent="0" marL="0">
              <a:lnSpc>
                <a:spcPts val="1960"/>
              </a:lnSpc>
              <a:buNone/>
            </a:pPr>
            <a:r>
              <a:rPr lang="en-US" sz="1400" dirty="0">
                <a:solidFill>
                  <a:srgbClr val="C9D3D2"/>
                </a:solidFill>
                <a:latin typeface="Plus Jakarta Sans" pitchFamily="34" charset="0"/>
                <a:ea typeface="Plus Jakarta Sans" pitchFamily="34" charset="-122"/>
                <a:cs typeface="Plus Jakarta Sans" pitchFamily="34" charset="-120"/>
              </a:rPr>
              <a:t>Prompt bank: [shortlink prompt bank]</a:t>
            </a:r>
            <a:endParaRPr lang="en-US" sz="1400" dirty="0"/>
          </a:p>
        </p:txBody>
      </p:sp>
    </p:spTree>
  </p:cSld>
  <p:clrMapOvr>
    <a:masterClrMapping/>
  </p:clrMapOvr>
</p:sld>
</file>

<file path=ppt/theme/theme1.xml><?xml version="1.0" encoding="utf-8"?>
<a:theme xmlns:a="http://schemas.openxmlformats.org/drawingml/2006/main" name="Professional Development for Quality Language Education">
  <a:themeElements>
    <a:clrScheme name="Professional Development for Quality Language Education">
      <a:dk1>
        <a:srgbClr val="1B2A30"/>
      </a:dk1>
      <a:lt1>
        <a:srgbClr val="F6F3EC"/>
      </a:lt1>
      <a:dk2>
        <a:srgbClr val="525C5F"/>
      </a:dk2>
      <a:lt2>
        <a:srgbClr val="E0DFD9"/>
      </a:lt2>
      <a:accent1>
        <a:srgbClr val="A24F19"/>
      </a:accent1>
      <a:accent2>
        <a:srgbClr val="E8955A"/>
      </a:accent2>
      <a:accent3>
        <a:srgbClr val="2F7D74"/>
      </a:accent3>
      <a:accent4>
        <a:srgbClr val="3B5F8A"/>
      </a:accent4>
      <a:accent5>
        <a:srgbClr val="C8692B"/>
      </a:accent5>
      <a:accent6>
        <a:srgbClr val="FBE3CF"/>
      </a:accent6>
      <a:hlink>
        <a:srgbClr val="0563C1"/>
      </a:hlink>
      <a:folHlink>
        <a:srgbClr val="954F72"/>
      </a:folHlink>
    </a:clrScheme>
    <a:fontScheme name="Professional Development for Quality Language Education">
      <a:majorFont>
        <a:latin typeface="Plus Jakarta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lus Jakarta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 Development for Quality Language Education</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Plus Jakarta Sans
Copyright 2020 The Plus Jakarta Sans Project Authors (https://github.com/tokotype/PlusJakartaSans)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Amiri
Copyright 2010-2022 The Amiri Project Authors (https://github.com/aliftype/amiri).
This Font Software is licensed under the SIL Open Font License, Version 1.1.
This license is copied below, and is also available with a FAQ at:
https://openfontlicense.org/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2026-10-21T12:02:09Z</dcterms:created>
  <dcterms:modified xsi:type="dcterms:W3CDTF">2026-10-21T12:02:09Z</dcterms:modified>
</cp:coreProperties>
</file>